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6" r:id="rId9"/>
    <p:sldId id="267" r:id="rId10"/>
    <p:sldId id="268" r:id="rId11"/>
    <p:sldId id="271" r:id="rId12"/>
    <p:sldId id="265" r:id="rId13"/>
    <p:sldId id="269" r:id="rId14"/>
    <p:sldId id="260" r:id="rId15"/>
    <p:sldId id="270" r:id="rId16"/>
  </p:sldIdLst>
  <p:sldSz cx="12192000" cy="6858000"/>
  <p:notesSz cx="6858000" cy="9144000"/>
  <p:embeddedFontLst>
    <p:embeddedFont>
      <p:font typeface="Arial Black" panose="020B0A04020102020204" pitchFamily="34" charset="0"/>
      <p:bold r:id="rId17"/>
    </p:embeddedFont>
    <p:embeddedFont>
      <p:font typeface="B Titr" panose="00000700000000000000" pitchFamily="2" charset="-78"/>
      <p:bold r:id="rId18"/>
    </p:embeddedFont>
    <p:embeddedFont>
      <p:font typeface="B Zar" panose="00000400000000000000" pitchFamily="2" charset="-78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napToGrid="0">
      <p:cViewPr varScale="1">
        <p:scale>
          <a:sx n="41" d="100"/>
          <a:sy n="41" d="100"/>
        </p:scale>
        <p:origin x="9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D020D-24DE-40E9-872C-774983C91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2E097-C126-4C63-B0DD-242A09E4B4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1668B-EA04-4B82-9C38-9F2BE2273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AB00-239B-4003-8191-9CED0CF21F98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53476-6CD5-46C9-B584-81E98669A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DEE7D-FDCF-4DAA-A32F-EE42BFAE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450-2ED2-41BA-A5EC-A298DD7B4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1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DB062-CA55-4036-88C3-C170A4D19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33A248-C623-42E8-BFB2-8AE0FC40F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A3D93-414D-4616-99E9-2B146B5D1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AB00-239B-4003-8191-9CED0CF21F98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DEBEE-AA1E-4ECF-93A2-0672B5DD4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C2624-2816-49F9-916C-2505FD43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450-2ED2-41BA-A5EC-A298DD7B4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6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C5E47D-C3DC-47C6-84FF-C7E97AA6D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D4ACE7-314B-402F-8D41-930C9B7C6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FD4F5-D506-4FD5-B36F-4FEB28E46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AB00-239B-4003-8191-9CED0CF21F98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5EB20-493E-4E0C-A9CF-81CE93B9D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FCA2E-54BF-4828-9FF9-94DEBC608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450-2ED2-41BA-A5EC-A298DD7B4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11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CDA24-6A3C-4402-92E6-88E502C14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09BDE-F0E1-42E3-BCC8-493CCB3DF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97246-3321-4AFC-9FC8-42CAA8C0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AB00-239B-4003-8191-9CED0CF21F98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B4A81-1477-4AFB-8FBD-18661F080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BAEED-E908-4D40-81E8-672D1F82D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450-2ED2-41BA-A5EC-A298DD7B4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2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25AFB-A7DC-41D1-8177-FF9F15A31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A8DBD-E732-44F0-8A32-6951C84B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9F332-75E1-4E42-96C3-8AA8C04F4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AB00-239B-4003-8191-9CED0CF21F98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741BA-2152-419B-AFB9-6E8A07F33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6D3F9-39EE-4256-A91C-622747834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450-2ED2-41BA-A5EC-A298DD7B4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3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2702E-0AB9-43AD-AEE7-B8D87F76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69AC4-D02E-4C6B-87B6-6DE1CD91B6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857BEC-1912-4D4E-BA7D-B8F4FB48D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EF72E-0DA6-44A0-ADA4-FD6376D9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AB00-239B-4003-8191-9CED0CF21F98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4701C2-2D79-4212-A5AB-4AC7148C1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F8CC0-BAAA-4908-9ECF-F64B0E299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450-2ED2-41BA-A5EC-A298DD7B4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AB227-FD31-4402-8C89-3F0726032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4224C-E123-430B-AB66-38D49C580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86B70-1737-46D7-8D9D-98652B37E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B2B2DF-8C45-443B-A75C-0F84DE5B7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843C1D-BA44-4640-939B-570EF6ED6B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D4C210-DBCC-417F-AA0B-017DA94E3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AB00-239B-4003-8191-9CED0CF21F98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EFFC2A-4D9F-4510-BC05-C8AB7B881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19A21A-2525-404C-A9C9-FE2BB334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450-2ED2-41BA-A5EC-A298DD7B4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8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51AEC-53D4-4E4E-BA50-B8E8D57E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3B3C1F-FB2C-4159-BA18-C6C99225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AB00-239B-4003-8191-9CED0CF21F98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246F25-4891-46D2-8ECC-6CB22B9C0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F93BC-27C8-4686-99B6-E44CCA4C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450-2ED2-41BA-A5EC-A298DD7B4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9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47103-C28C-461D-B5DF-060536157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AB00-239B-4003-8191-9CED0CF21F98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50412D-B9F8-498E-8B68-D3B6B5D1E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2BD64-1CBA-4729-A97C-ED63A1B3E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450-2ED2-41BA-A5EC-A298DD7B4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1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B05E9-F14B-479C-AC09-17EF73B3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3DC11-7F85-4715-AFFE-D5D294B80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524556-5865-402E-A7B5-5798CB9DE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7B1731-6E1C-4C66-9830-9C51FA78C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AB00-239B-4003-8191-9CED0CF21F98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52BDF-FE30-400F-B649-4CAE8D386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97891-AB6A-419E-8ACA-CC2F9154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450-2ED2-41BA-A5EC-A298DD7B4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32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DEA6-775D-4ADF-83CB-A9F21940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7E26A6-A168-422F-AF3F-DF57CA450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931F18-CEEE-4C34-A23C-F63E93522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9B2BF-0BF0-44CA-B7EC-2CBADF671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AB00-239B-4003-8191-9CED0CF21F98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7FE5C-AA54-4966-8066-53933B3E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0E952-A579-456E-BB01-CFAC62AE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450-2ED2-41BA-A5EC-A298DD7B4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7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17E156-3D5A-48DF-BAE3-14979E9A4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AF96C-21C6-4E34-ABFD-12C465F52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2D4BE-37F8-412B-A597-71CB17BA0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4AB00-239B-4003-8191-9CED0CF21F98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409C2-E8B6-45BD-8120-49F6BB633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4F810-2906-418D-A929-3FD7943D0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32450-2ED2-41BA-A5EC-A298DD7B4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9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ervice.elsevier.com/app/answers/detail/a_id/25974/supporthub/sciencedirect/kw/proximity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56BD-FF4A-4235-A7DE-4154FBBD48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آشنایی مقدماتی با جستجوی منابع در بانک های اطلاعاتی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9CBB0-21E4-4F48-A8AC-1CC5C78E0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9238"/>
            <a:ext cx="9144000" cy="1655762"/>
          </a:xfrm>
        </p:spPr>
        <p:txBody>
          <a:bodyPr>
            <a:normAutofit/>
          </a:bodyPr>
          <a:lstStyle/>
          <a:p>
            <a:r>
              <a:rPr lang="fa-IR" sz="4800" dirty="0">
                <a:cs typeface="B Zar" panose="00000400000000000000" pitchFamily="2" charset="-78"/>
              </a:rPr>
              <a:t>دانشگاه علوم پزشکی سبزوار</a:t>
            </a:r>
            <a:endParaRPr lang="en-US" sz="48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332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153E0-B344-4459-A0DF-AB559379D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02915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>
                <a:cs typeface="B Zar" panose="00000400000000000000" pitchFamily="2" charset="-78"/>
              </a:rPr>
              <a:t>proximity search</a:t>
            </a:r>
          </a:p>
          <a:p>
            <a:pPr marL="0" indent="0" algn="r" rtl="1">
              <a:buNone/>
            </a:pPr>
            <a:r>
              <a:rPr lang="fa-IR" dirty="0">
                <a:cs typeface="B Zar" panose="00000400000000000000" pitchFamily="2" charset="-78"/>
              </a:rPr>
              <a:t>نزدیک یابی و یا همجواری کلیدواژه ها را با توجه به تعداد کلماتی که بین آن ها وجود دارد و حتی ترتیب قرار گرفتن آن ها بازیابی می کند.</a:t>
            </a:r>
          </a:p>
          <a:p>
            <a:pPr marL="0" indent="0" algn="r" rtl="1">
              <a:buNone/>
            </a:pPr>
            <a:r>
              <a:rPr lang="en-US" dirty="0">
                <a:cs typeface="B Zar" panose="00000400000000000000" pitchFamily="2" charset="-78"/>
              </a:rPr>
              <a:t>n</a:t>
            </a:r>
            <a:r>
              <a:rPr lang="fa-IR" dirty="0">
                <a:cs typeface="B Zar" panose="00000400000000000000" pitchFamily="2" charset="-78"/>
              </a:rPr>
              <a:t> به صورت عدد وارد می شود و حداکثر کلماتی است که بین دو کلیدواژه می تواند قرار بگیرد.</a:t>
            </a:r>
          </a:p>
          <a:p>
            <a:pPr marL="0" indent="0" algn="r" rtl="1">
              <a:buNone/>
            </a:pPr>
            <a:r>
              <a:rPr lang="fa-IR" dirty="0">
                <a:cs typeface="B Zar" panose="00000400000000000000" pitchFamily="2" charset="-78"/>
              </a:rPr>
              <a:t>مثلا استراتژی </a:t>
            </a:r>
            <a:r>
              <a:rPr lang="en-US" dirty="0">
                <a:cs typeface="B Zar" panose="00000400000000000000" pitchFamily="2" charset="-78"/>
              </a:rPr>
              <a:t>stress W/5 heart</a:t>
            </a:r>
            <a:r>
              <a:rPr lang="fa-IR" dirty="0">
                <a:cs typeface="B Zar" panose="00000400000000000000" pitchFamily="2" charset="-78"/>
              </a:rPr>
              <a:t> منابعی را بازیابی می کند که کلیدواژه </a:t>
            </a:r>
            <a:r>
              <a:rPr lang="en-US" dirty="0">
                <a:cs typeface="B Zar" panose="00000400000000000000" pitchFamily="2" charset="-78"/>
              </a:rPr>
              <a:t>stress</a:t>
            </a:r>
            <a:r>
              <a:rPr lang="fa-IR" dirty="0">
                <a:cs typeface="B Zar" panose="00000400000000000000" pitchFamily="2" charset="-78"/>
              </a:rPr>
              <a:t> و </a:t>
            </a:r>
            <a:r>
              <a:rPr lang="en-US" dirty="0">
                <a:cs typeface="B Zar" panose="00000400000000000000" pitchFamily="2" charset="-78"/>
              </a:rPr>
              <a:t>heart</a:t>
            </a:r>
            <a:r>
              <a:rPr lang="fa-IR" dirty="0">
                <a:cs typeface="B Zar" panose="00000400000000000000" pitchFamily="2" charset="-78"/>
              </a:rPr>
              <a:t> درآن وجود داشته باشد و بین آن ها کمتر و یا مساوی 5 کلمه باشد.</a:t>
            </a:r>
          </a:p>
          <a:p>
            <a:pPr marL="0" indent="0" algn="r" rtl="1">
              <a:buNone/>
            </a:pP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B8A1C0-D8F1-4B4D-B2B1-F408B267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>
                <a:cs typeface="B Titr" panose="00000700000000000000" pitchFamily="2" charset="-78"/>
              </a:rPr>
              <a:t>سایر ابزارها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108014"/>
              </p:ext>
            </p:extLst>
          </p:nvPr>
        </p:nvGraphicFramePr>
        <p:xfrm>
          <a:off x="1778000" y="4828540"/>
          <a:ext cx="8636000" cy="21234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13429">
                  <a:extLst>
                    <a:ext uri="{9D8B030D-6E8A-4147-A177-3AD203B41FA5}">
                      <a16:colId xmlns:a16="http://schemas.microsoft.com/office/drawing/2014/main" val="3906653583"/>
                    </a:ext>
                  </a:extLst>
                </a:gridCol>
                <a:gridCol w="2213429">
                  <a:extLst>
                    <a:ext uri="{9D8B030D-6E8A-4147-A177-3AD203B41FA5}">
                      <a16:colId xmlns:a16="http://schemas.microsoft.com/office/drawing/2014/main" val="1077398862"/>
                    </a:ext>
                  </a:extLst>
                </a:gridCol>
                <a:gridCol w="2213429">
                  <a:extLst>
                    <a:ext uri="{9D8B030D-6E8A-4147-A177-3AD203B41FA5}">
                      <a16:colId xmlns:a16="http://schemas.microsoft.com/office/drawing/2014/main" val="770517560"/>
                    </a:ext>
                  </a:extLst>
                </a:gridCol>
                <a:gridCol w="1995713">
                  <a:extLst>
                    <a:ext uri="{9D8B030D-6E8A-4147-A177-3AD203B41FA5}">
                      <a16:colId xmlns:a16="http://schemas.microsoft.com/office/drawing/2014/main" val="191531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Zar" panose="00000400000000000000" pitchFamily="2" charset="-78"/>
                        </a:rPr>
                        <a:t>توضیحات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Zar" panose="00000400000000000000" pitchFamily="2" charset="-78"/>
                        </a:rPr>
                        <a:t>ترتیب مهم نباشد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Zar" panose="00000400000000000000" pitchFamily="2" charset="-78"/>
                        </a:rPr>
                        <a:t>ترتیب مهم باشد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Zar" panose="00000400000000000000" pitchFamily="2" charset="-78"/>
                        </a:rPr>
                        <a:t>بانک اطلاعاتی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570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n&lt;10</a:t>
                      </a:r>
                      <a:endParaRPr lang="fa-IR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NEAR/n</a:t>
                      </a:r>
                      <a:endParaRPr lang="fa-IR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ONEAR/n</a:t>
                      </a:r>
                      <a:endParaRPr lang="fa-IR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Springer</a:t>
                      </a:r>
                      <a:endParaRPr lang="fa-IR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596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W/n</a:t>
                      </a:r>
                      <a:endParaRPr lang="fa-IR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PRE/n</a:t>
                      </a:r>
                      <a:endParaRPr lang="fa-IR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Scopus</a:t>
                      </a:r>
                      <a:endParaRPr lang="fa-IR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88785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 rtl="1"/>
                      <a:r>
                        <a:rPr lang="en-US" i="1" dirty="0">
                          <a:hlinkClick r:id="rId2"/>
                        </a:rPr>
                        <a:t>Proximity</a:t>
                      </a:r>
                      <a:r>
                        <a:rPr lang="en-US" dirty="0">
                          <a:hlinkClick r:id="rId2"/>
                        </a:rPr>
                        <a:t> connectors are not supported at this time</a:t>
                      </a:r>
                      <a:endParaRPr lang="fa-IR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Sciencedirect</a:t>
                      </a:r>
                      <a:endParaRPr lang="fa-IR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891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fa-IR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NEAR/n</a:t>
                      </a:r>
                    </a:p>
                    <a:p>
                      <a:pPr algn="ctr" rtl="1"/>
                      <a:r>
                        <a:rPr lang="en-US" dirty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N/n</a:t>
                      </a:r>
                      <a:endParaRPr lang="fa-IR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PRE/n</a:t>
                      </a:r>
                    </a:p>
                    <a:p>
                      <a:pPr algn="ctr" rtl="1"/>
                      <a:r>
                        <a:rPr lang="en-US" dirty="0" err="1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P/n</a:t>
                      </a:r>
                      <a:endParaRPr lang="fa-IR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Proquest</a:t>
                      </a:r>
                      <a:endParaRPr lang="fa-IR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52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27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4000" dirty="0">
                <a:cs typeface="B Titr" panose="00000700000000000000" pitchFamily="2" charset="-78"/>
              </a:rPr>
              <a:t>سایر ابزارها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>
              <a:buFont typeface="+mj-lt"/>
              <a:buAutoNum type="arabicPeriod" startAt="4"/>
            </a:pPr>
            <a:r>
              <a:rPr lang="en-US" dirty="0">
                <a:cs typeface="B Zar" panose="00000400000000000000" pitchFamily="2" charset="-78"/>
              </a:rPr>
              <a:t>Exact</a:t>
            </a:r>
          </a:p>
          <a:p>
            <a:pPr marL="0" indent="0" algn="r" rtl="1">
              <a:buNone/>
            </a:pPr>
            <a:r>
              <a:rPr lang="fa-IR" dirty="0">
                <a:cs typeface="B Zar" panose="00000400000000000000" pitchFamily="2" charset="-78"/>
              </a:rPr>
              <a:t>از علامت "" و یا {} استفاده می شود و به معنای دقیقا همین عبارت است.</a:t>
            </a:r>
          </a:p>
          <a:p>
            <a:pPr marL="0" indent="0" algn="r" rtl="1">
              <a:buNone/>
            </a:pPr>
            <a:r>
              <a:rPr lang="fa-IR" dirty="0">
                <a:cs typeface="B Zar" panose="00000400000000000000" pitchFamily="2" charset="-78"/>
              </a:rPr>
              <a:t>مثلا جستجوی "</a:t>
            </a:r>
            <a:r>
              <a:rPr lang="en-US" dirty="0">
                <a:cs typeface="B Zar" panose="00000400000000000000" pitchFamily="2" charset="-78"/>
              </a:rPr>
              <a:t>heart attack</a:t>
            </a:r>
            <a:r>
              <a:rPr lang="fa-IR" dirty="0">
                <a:cs typeface="B Zar" panose="00000400000000000000" pitchFamily="2" charset="-78"/>
              </a:rPr>
              <a:t>" تمامی مدارکی را بازیابی می کند که این عبارت دقیقا به همین صورت در آن وجود داشته باشد.</a:t>
            </a:r>
          </a:p>
        </p:txBody>
      </p:sp>
    </p:spTree>
    <p:extLst>
      <p:ext uri="{BB962C8B-B14F-4D97-AF65-F5344CB8AC3E}">
        <p14:creationId xmlns:p14="http://schemas.microsoft.com/office/powerpoint/2010/main" val="153502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4000" dirty="0">
                <a:cs typeface="B Titr" panose="00000700000000000000" pitchFamily="2" charset="-78"/>
              </a:rPr>
              <a:t>ترکیب عملگرهای بولی</a:t>
            </a:r>
          </a:p>
        </p:txBody>
      </p:sp>
      <p:sp>
        <p:nvSpPr>
          <p:cNvPr id="5" name="Oval 4"/>
          <p:cNvSpPr/>
          <p:nvPr/>
        </p:nvSpPr>
        <p:spPr>
          <a:xfrm rot="4923425">
            <a:off x="7302946" y="2707084"/>
            <a:ext cx="2166025" cy="2166025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Oval 5"/>
          <p:cNvSpPr/>
          <p:nvPr/>
        </p:nvSpPr>
        <p:spPr>
          <a:xfrm rot="4923425">
            <a:off x="8569771" y="2707084"/>
            <a:ext cx="2166025" cy="2166025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Oval 6"/>
          <p:cNvSpPr/>
          <p:nvPr/>
        </p:nvSpPr>
        <p:spPr>
          <a:xfrm rot="4923425">
            <a:off x="7950530" y="3815043"/>
            <a:ext cx="2166025" cy="2166025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TextBox 9"/>
          <p:cNvSpPr txBox="1"/>
          <p:nvPr/>
        </p:nvSpPr>
        <p:spPr>
          <a:xfrm>
            <a:off x="7283839" y="2342909"/>
            <a:ext cx="5274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A</a:t>
            </a:r>
            <a:endParaRPr lang="fa-IR" b="1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94521" y="6176963"/>
            <a:ext cx="5274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C</a:t>
            </a:r>
            <a:endParaRPr lang="fa-IR" b="1" dirty="0"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23257" y="2336982"/>
            <a:ext cx="5274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B</a:t>
            </a:r>
            <a:endParaRPr lang="fa-IR" b="1" dirty="0">
              <a:latin typeface="Arial Black" panose="020B0A04020102020204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45928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AND B AND C</a:t>
            </a:r>
          </a:p>
          <a:p>
            <a:pPr marL="0" indent="0">
              <a:buNone/>
            </a:pPr>
            <a:r>
              <a:rPr lang="en-US" dirty="0"/>
              <a:t>A AND B NOT C</a:t>
            </a:r>
          </a:p>
          <a:p>
            <a:pPr marL="0" indent="0">
              <a:buNone/>
            </a:pPr>
            <a:r>
              <a:rPr lang="en-US" dirty="0"/>
              <a:t>A NOT B AND C</a:t>
            </a:r>
          </a:p>
          <a:p>
            <a:pPr marL="0" indent="0">
              <a:buNone/>
            </a:pPr>
            <a:r>
              <a:rPr lang="en-US" dirty="0"/>
              <a:t>A OR B NOT C </a:t>
            </a:r>
            <a:endParaRPr lang="fa-IR" dirty="0"/>
          </a:p>
          <a:p>
            <a:pPr marL="0" indent="0">
              <a:buNone/>
            </a:pPr>
            <a:r>
              <a:rPr lang="en-US" dirty="0"/>
              <a:t>A AND B OR C</a:t>
            </a:r>
          </a:p>
          <a:p>
            <a:pPr marL="0" indent="0">
              <a:buNone/>
            </a:pPr>
            <a:r>
              <a:rPr lang="en-US" dirty="0"/>
              <a:t>(A AND B) OR C </a:t>
            </a:r>
            <a:endParaRPr lang="fa-IR" dirty="0"/>
          </a:p>
          <a:p>
            <a:pPr marL="0" indent="0">
              <a:buNone/>
            </a:pPr>
            <a:r>
              <a:rPr lang="en-US" dirty="0"/>
              <a:t>A AND (B OR C)</a:t>
            </a:r>
          </a:p>
        </p:txBody>
      </p:sp>
      <p:sp>
        <p:nvSpPr>
          <p:cNvPr id="32" name="Freeform 31"/>
          <p:cNvSpPr/>
          <p:nvPr/>
        </p:nvSpPr>
        <p:spPr>
          <a:xfrm rot="4923425">
            <a:off x="8465971" y="2990814"/>
            <a:ext cx="1043912" cy="910129"/>
          </a:xfrm>
          <a:custGeom>
            <a:avLst/>
            <a:gdLst>
              <a:gd name="connsiteX0" fmla="*/ 0 w 1043912"/>
              <a:gd name="connsiteY0" fmla="*/ 334910 h 910129"/>
              <a:gd name="connsiteX1" fmla="*/ 16089 w 1043912"/>
              <a:gd name="connsiteY1" fmla="*/ 317207 h 910129"/>
              <a:gd name="connsiteX2" fmla="*/ 781895 w 1043912"/>
              <a:gd name="connsiteY2" fmla="*/ 0 h 910129"/>
              <a:gd name="connsiteX3" fmla="*/ 1000160 w 1043912"/>
              <a:gd name="connsiteY3" fmla="*/ 22003 h 910129"/>
              <a:gd name="connsiteX4" fmla="*/ 1043912 w 1043912"/>
              <a:gd name="connsiteY4" fmla="*/ 33253 h 910129"/>
              <a:gd name="connsiteX5" fmla="*/ 1016412 w 1043912"/>
              <a:gd name="connsiteY5" fmla="*/ 78518 h 910129"/>
              <a:gd name="connsiteX6" fmla="*/ 885699 w 1043912"/>
              <a:gd name="connsiteY6" fmla="*/ 594747 h 910129"/>
              <a:gd name="connsiteX7" fmla="*/ 907701 w 1043912"/>
              <a:gd name="connsiteY7" fmla="*/ 813011 h 910129"/>
              <a:gd name="connsiteX8" fmla="*/ 932673 w 1043912"/>
              <a:gd name="connsiteY8" fmla="*/ 910129 h 910129"/>
              <a:gd name="connsiteX9" fmla="*/ 846222 w 1043912"/>
              <a:gd name="connsiteY9" fmla="*/ 905764 h 910129"/>
              <a:gd name="connsiteX10" fmla="*/ 4654 w 1043912"/>
              <a:gd name="connsiteY10" fmla="*/ 344570 h 910129"/>
              <a:gd name="connsiteX11" fmla="*/ 0 w 1043912"/>
              <a:gd name="connsiteY11" fmla="*/ 334910 h 91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3912" h="910129">
                <a:moveTo>
                  <a:pt x="0" y="334910"/>
                </a:moveTo>
                <a:lnTo>
                  <a:pt x="16089" y="317207"/>
                </a:lnTo>
                <a:cubicBezTo>
                  <a:pt x="212076" y="121221"/>
                  <a:pt x="482829" y="0"/>
                  <a:pt x="781895" y="0"/>
                </a:cubicBezTo>
                <a:cubicBezTo>
                  <a:pt x="856661" y="0"/>
                  <a:pt x="929658" y="7576"/>
                  <a:pt x="1000160" y="22003"/>
                </a:cubicBezTo>
                <a:lnTo>
                  <a:pt x="1043912" y="33253"/>
                </a:lnTo>
                <a:lnTo>
                  <a:pt x="1016412" y="78518"/>
                </a:lnTo>
                <a:cubicBezTo>
                  <a:pt x="933051" y="231974"/>
                  <a:pt x="885699" y="407831"/>
                  <a:pt x="885699" y="594747"/>
                </a:cubicBezTo>
                <a:cubicBezTo>
                  <a:pt x="885699" y="669513"/>
                  <a:pt x="893275" y="742511"/>
                  <a:pt x="907701" y="813011"/>
                </a:cubicBezTo>
                <a:lnTo>
                  <a:pt x="932673" y="910129"/>
                </a:lnTo>
                <a:lnTo>
                  <a:pt x="846222" y="905764"/>
                </a:lnTo>
                <a:cubicBezTo>
                  <a:pt x="482144" y="868789"/>
                  <a:pt x="171378" y="651481"/>
                  <a:pt x="4654" y="344570"/>
                </a:cubicBezTo>
                <a:lnTo>
                  <a:pt x="0" y="334910"/>
                </a:lnTo>
                <a:close/>
              </a:path>
            </a:pathLst>
          </a:custGeom>
          <a:solidFill>
            <a:srgbClr val="FF000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3" name="Freeform 32"/>
          <p:cNvSpPr/>
          <p:nvPr/>
        </p:nvSpPr>
        <p:spPr>
          <a:xfrm rot="4923425">
            <a:off x="9051948" y="3866928"/>
            <a:ext cx="996054" cy="1064712"/>
          </a:xfrm>
          <a:custGeom>
            <a:avLst/>
            <a:gdLst>
              <a:gd name="connsiteX0" fmla="*/ 0 w 996054"/>
              <a:gd name="connsiteY0" fmla="*/ 521519 h 1064712"/>
              <a:gd name="connsiteX1" fmla="*/ 26748 w 996054"/>
              <a:gd name="connsiteY1" fmla="*/ 477490 h 1064712"/>
              <a:gd name="connsiteX2" fmla="*/ 924800 w 996054"/>
              <a:gd name="connsiteY2" fmla="*/ 0 h 1064712"/>
              <a:gd name="connsiteX3" fmla="*/ 949080 w 996054"/>
              <a:gd name="connsiteY3" fmla="*/ 1225 h 1064712"/>
              <a:gd name="connsiteX4" fmla="*/ 974051 w 996054"/>
              <a:gd name="connsiteY4" fmla="*/ 98343 h 1064712"/>
              <a:gd name="connsiteX5" fmla="*/ 996054 w 996054"/>
              <a:gd name="connsiteY5" fmla="*/ 316607 h 1064712"/>
              <a:gd name="connsiteX6" fmla="*/ 748747 w 996054"/>
              <a:gd name="connsiteY6" fmla="*/ 1005505 h 1064712"/>
              <a:gd name="connsiteX7" fmla="*/ 694936 w 996054"/>
              <a:gd name="connsiteY7" fmla="*/ 1064712 h 1064712"/>
              <a:gd name="connsiteX8" fmla="*/ 690282 w 996054"/>
              <a:gd name="connsiteY8" fmla="*/ 1055050 h 1064712"/>
              <a:gd name="connsiteX9" fmla="*/ 60038 w 996054"/>
              <a:gd name="connsiteY9" fmla="*/ 536956 h 1064712"/>
              <a:gd name="connsiteX10" fmla="*/ 0 w 996054"/>
              <a:gd name="connsiteY10" fmla="*/ 521519 h 106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6054" h="1064712">
                <a:moveTo>
                  <a:pt x="0" y="521519"/>
                </a:moveTo>
                <a:lnTo>
                  <a:pt x="26748" y="477490"/>
                </a:lnTo>
                <a:cubicBezTo>
                  <a:pt x="221374" y="189407"/>
                  <a:pt x="550968" y="0"/>
                  <a:pt x="924800" y="0"/>
                </a:cubicBezTo>
                <a:lnTo>
                  <a:pt x="949080" y="1225"/>
                </a:lnTo>
                <a:lnTo>
                  <a:pt x="974051" y="98343"/>
                </a:lnTo>
                <a:cubicBezTo>
                  <a:pt x="988478" y="168844"/>
                  <a:pt x="996054" y="241841"/>
                  <a:pt x="996054" y="316607"/>
                </a:cubicBezTo>
                <a:cubicBezTo>
                  <a:pt x="996054" y="578290"/>
                  <a:pt x="903245" y="818297"/>
                  <a:pt x="748747" y="1005505"/>
                </a:cubicBezTo>
                <a:lnTo>
                  <a:pt x="694936" y="1064712"/>
                </a:lnTo>
                <a:lnTo>
                  <a:pt x="690282" y="1055050"/>
                </a:lnTo>
                <a:cubicBezTo>
                  <a:pt x="556903" y="809522"/>
                  <a:pt x="331337" y="621339"/>
                  <a:pt x="60038" y="536956"/>
                </a:cubicBezTo>
                <a:lnTo>
                  <a:pt x="0" y="521519"/>
                </a:lnTo>
                <a:close/>
              </a:path>
            </a:pathLst>
          </a:custGeom>
          <a:solidFill>
            <a:srgbClr val="FF000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4" name="Freeform 33"/>
          <p:cNvSpPr/>
          <p:nvPr/>
        </p:nvSpPr>
        <p:spPr>
          <a:xfrm rot="4923425">
            <a:off x="7993853" y="3870838"/>
            <a:ext cx="932235" cy="1068061"/>
          </a:xfrm>
          <a:custGeom>
            <a:avLst/>
            <a:gdLst>
              <a:gd name="connsiteX0" fmla="*/ 0 w 932235"/>
              <a:gd name="connsiteY0" fmla="*/ 333683 h 1068061"/>
              <a:gd name="connsiteX1" fmla="*/ 24280 w 932235"/>
              <a:gd name="connsiteY1" fmla="*/ 334909 h 1068061"/>
              <a:gd name="connsiteX2" fmla="*/ 790087 w 932235"/>
              <a:gd name="connsiteY2" fmla="*/ 17702 h 1068061"/>
              <a:gd name="connsiteX3" fmla="*/ 806175 w 932235"/>
              <a:gd name="connsiteY3" fmla="*/ 0 h 1068061"/>
              <a:gd name="connsiteX4" fmla="*/ 847126 w 932235"/>
              <a:gd name="connsiteY4" fmla="*/ 85010 h 1068061"/>
              <a:gd name="connsiteX5" fmla="*/ 932235 w 932235"/>
              <a:gd name="connsiteY5" fmla="*/ 506567 h 1068061"/>
              <a:gd name="connsiteX6" fmla="*/ 801521 w 932235"/>
              <a:gd name="connsiteY6" fmla="*/ 1022795 h 1068061"/>
              <a:gd name="connsiteX7" fmla="*/ 774022 w 932235"/>
              <a:gd name="connsiteY7" fmla="*/ 1068061 h 1068061"/>
              <a:gd name="connsiteX8" fmla="*/ 713984 w 932235"/>
              <a:gd name="connsiteY8" fmla="*/ 1052623 h 1068061"/>
              <a:gd name="connsiteX9" fmla="*/ 1716 w 932235"/>
              <a:gd name="connsiteY9" fmla="*/ 340356 h 1068061"/>
              <a:gd name="connsiteX10" fmla="*/ 0 w 932235"/>
              <a:gd name="connsiteY10" fmla="*/ 333683 h 1068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2235" h="1068061">
                <a:moveTo>
                  <a:pt x="0" y="333683"/>
                </a:moveTo>
                <a:lnTo>
                  <a:pt x="24280" y="334909"/>
                </a:lnTo>
                <a:cubicBezTo>
                  <a:pt x="323346" y="334909"/>
                  <a:pt x="594100" y="213688"/>
                  <a:pt x="790087" y="17702"/>
                </a:cubicBezTo>
                <a:lnTo>
                  <a:pt x="806175" y="0"/>
                </a:lnTo>
                <a:lnTo>
                  <a:pt x="847126" y="85010"/>
                </a:lnTo>
                <a:cubicBezTo>
                  <a:pt x="901930" y="214579"/>
                  <a:pt x="932235" y="357034"/>
                  <a:pt x="932235" y="506567"/>
                </a:cubicBezTo>
                <a:cubicBezTo>
                  <a:pt x="932235" y="693483"/>
                  <a:pt x="884884" y="869340"/>
                  <a:pt x="801521" y="1022795"/>
                </a:cubicBezTo>
                <a:lnTo>
                  <a:pt x="774022" y="1068061"/>
                </a:lnTo>
                <a:lnTo>
                  <a:pt x="713984" y="1052623"/>
                </a:lnTo>
                <a:cubicBezTo>
                  <a:pt x="374860" y="947145"/>
                  <a:pt x="107194" y="679479"/>
                  <a:pt x="1716" y="340356"/>
                </a:cubicBezTo>
                <a:lnTo>
                  <a:pt x="0" y="333683"/>
                </a:lnTo>
                <a:close/>
              </a:path>
            </a:pathLst>
          </a:custGeom>
          <a:solidFill>
            <a:srgbClr val="FF000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5" name="Freeform 34"/>
          <p:cNvSpPr/>
          <p:nvPr/>
        </p:nvSpPr>
        <p:spPr>
          <a:xfrm rot="4923425">
            <a:off x="8653490" y="3791944"/>
            <a:ext cx="853149" cy="878102"/>
          </a:xfrm>
          <a:custGeom>
            <a:avLst/>
            <a:gdLst>
              <a:gd name="connsiteX0" fmla="*/ 5591 w 853149"/>
              <a:gd name="connsiteY0" fmla="*/ 450762 h 878102"/>
              <a:gd name="connsiteX1" fmla="*/ 130713 w 853149"/>
              <a:gd name="connsiteY1" fmla="*/ 45265 h 878102"/>
              <a:gd name="connsiteX2" fmla="*/ 158213 w 853149"/>
              <a:gd name="connsiteY2" fmla="*/ 0 h 878102"/>
              <a:gd name="connsiteX3" fmla="*/ 218251 w 853149"/>
              <a:gd name="connsiteY3" fmla="*/ 15437 h 878102"/>
              <a:gd name="connsiteX4" fmla="*/ 848495 w 853149"/>
              <a:gd name="connsiteY4" fmla="*/ 533531 h 878102"/>
              <a:gd name="connsiteX5" fmla="*/ 853149 w 853149"/>
              <a:gd name="connsiteY5" fmla="*/ 543193 h 878102"/>
              <a:gd name="connsiteX6" fmla="*/ 837061 w 853149"/>
              <a:gd name="connsiteY6" fmla="*/ 560895 h 878102"/>
              <a:gd name="connsiteX7" fmla="*/ 71254 w 853149"/>
              <a:gd name="connsiteY7" fmla="*/ 878102 h 878102"/>
              <a:gd name="connsiteX8" fmla="*/ 46974 w 853149"/>
              <a:gd name="connsiteY8" fmla="*/ 876876 h 878102"/>
              <a:gd name="connsiteX9" fmla="*/ 22002 w 853149"/>
              <a:gd name="connsiteY9" fmla="*/ 779758 h 878102"/>
              <a:gd name="connsiteX10" fmla="*/ 0 w 853149"/>
              <a:gd name="connsiteY10" fmla="*/ 561494 h 878102"/>
              <a:gd name="connsiteX11" fmla="*/ 5591 w 853149"/>
              <a:gd name="connsiteY11" fmla="*/ 450762 h 878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3149" h="878102">
                <a:moveTo>
                  <a:pt x="5591" y="450762"/>
                </a:moveTo>
                <a:cubicBezTo>
                  <a:pt x="20381" y="305131"/>
                  <a:pt x="64024" y="168030"/>
                  <a:pt x="130713" y="45265"/>
                </a:cubicBezTo>
                <a:lnTo>
                  <a:pt x="158213" y="0"/>
                </a:lnTo>
                <a:lnTo>
                  <a:pt x="218251" y="15437"/>
                </a:lnTo>
                <a:cubicBezTo>
                  <a:pt x="489550" y="99820"/>
                  <a:pt x="715116" y="288003"/>
                  <a:pt x="848495" y="533531"/>
                </a:cubicBezTo>
                <a:lnTo>
                  <a:pt x="853149" y="543193"/>
                </a:lnTo>
                <a:lnTo>
                  <a:pt x="837061" y="560895"/>
                </a:lnTo>
                <a:cubicBezTo>
                  <a:pt x="641074" y="756881"/>
                  <a:pt x="370320" y="878102"/>
                  <a:pt x="71254" y="878102"/>
                </a:cubicBezTo>
                <a:lnTo>
                  <a:pt x="46974" y="876876"/>
                </a:lnTo>
                <a:lnTo>
                  <a:pt x="22002" y="779758"/>
                </a:lnTo>
                <a:cubicBezTo>
                  <a:pt x="7576" y="709258"/>
                  <a:pt x="0" y="636260"/>
                  <a:pt x="0" y="561494"/>
                </a:cubicBezTo>
                <a:cubicBezTo>
                  <a:pt x="0" y="524110"/>
                  <a:pt x="1894" y="487170"/>
                  <a:pt x="5591" y="450762"/>
                </a:cubicBezTo>
                <a:close/>
              </a:path>
            </a:pathLst>
          </a:custGeom>
          <a:solidFill>
            <a:srgbClr val="FF000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6" name="Freeform 35"/>
          <p:cNvSpPr/>
          <p:nvPr/>
        </p:nvSpPr>
        <p:spPr>
          <a:xfrm rot="4923425">
            <a:off x="8447179" y="4222301"/>
            <a:ext cx="1345030" cy="2164801"/>
          </a:xfrm>
          <a:custGeom>
            <a:avLst/>
            <a:gdLst>
              <a:gd name="connsiteX0" fmla="*/ 32153 w 1345030"/>
              <a:gd name="connsiteY0" fmla="*/ 1063487 h 2164801"/>
              <a:gd name="connsiteX1" fmla="*/ 85964 w 1345030"/>
              <a:gd name="connsiteY1" fmla="*/ 1004280 h 2164801"/>
              <a:gd name="connsiteX2" fmla="*/ 333271 w 1345030"/>
              <a:gd name="connsiteY2" fmla="*/ 315382 h 2164801"/>
              <a:gd name="connsiteX3" fmla="*/ 311268 w 1345030"/>
              <a:gd name="connsiteY3" fmla="*/ 97118 h 2164801"/>
              <a:gd name="connsiteX4" fmla="*/ 286297 w 1345030"/>
              <a:gd name="connsiteY4" fmla="*/ 0 h 2164801"/>
              <a:gd name="connsiteX5" fmla="*/ 372749 w 1345030"/>
              <a:gd name="connsiteY5" fmla="*/ 4366 h 2164801"/>
              <a:gd name="connsiteX6" fmla="*/ 1345030 w 1345030"/>
              <a:gd name="connsiteY6" fmla="*/ 1081787 h 2164801"/>
              <a:gd name="connsiteX7" fmla="*/ 262017 w 1345030"/>
              <a:gd name="connsiteY7" fmla="*/ 2164801 h 2164801"/>
              <a:gd name="connsiteX8" fmla="*/ 43752 w 1345030"/>
              <a:gd name="connsiteY8" fmla="*/ 2142798 h 2164801"/>
              <a:gd name="connsiteX9" fmla="*/ 0 w 1345030"/>
              <a:gd name="connsiteY9" fmla="*/ 2131548 h 2164801"/>
              <a:gd name="connsiteX10" fmla="*/ 27499 w 1345030"/>
              <a:gd name="connsiteY10" fmla="*/ 2086282 h 2164801"/>
              <a:gd name="connsiteX11" fmla="*/ 158213 w 1345030"/>
              <a:gd name="connsiteY11" fmla="*/ 1570054 h 2164801"/>
              <a:gd name="connsiteX12" fmla="*/ 73104 w 1345030"/>
              <a:gd name="connsiteY12" fmla="*/ 1148497 h 2164801"/>
              <a:gd name="connsiteX13" fmla="*/ 32153 w 1345030"/>
              <a:gd name="connsiteY13" fmla="*/ 1063487 h 216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45030" h="2164801">
                <a:moveTo>
                  <a:pt x="32153" y="1063487"/>
                </a:moveTo>
                <a:lnTo>
                  <a:pt x="85964" y="1004280"/>
                </a:lnTo>
                <a:cubicBezTo>
                  <a:pt x="240462" y="817072"/>
                  <a:pt x="333271" y="577065"/>
                  <a:pt x="333271" y="315382"/>
                </a:cubicBezTo>
                <a:cubicBezTo>
                  <a:pt x="333271" y="240616"/>
                  <a:pt x="325695" y="167619"/>
                  <a:pt x="311268" y="97118"/>
                </a:cubicBezTo>
                <a:lnTo>
                  <a:pt x="286297" y="0"/>
                </a:lnTo>
                <a:lnTo>
                  <a:pt x="372749" y="4366"/>
                </a:lnTo>
                <a:cubicBezTo>
                  <a:pt x="918865" y="59827"/>
                  <a:pt x="1345030" y="521040"/>
                  <a:pt x="1345030" y="1081787"/>
                </a:cubicBezTo>
                <a:cubicBezTo>
                  <a:pt x="1345030" y="1679920"/>
                  <a:pt x="860149" y="2164801"/>
                  <a:pt x="262017" y="2164801"/>
                </a:cubicBezTo>
                <a:cubicBezTo>
                  <a:pt x="187251" y="2164801"/>
                  <a:pt x="114253" y="2157224"/>
                  <a:pt x="43752" y="2142798"/>
                </a:cubicBezTo>
                <a:lnTo>
                  <a:pt x="0" y="2131548"/>
                </a:lnTo>
                <a:lnTo>
                  <a:pt x="27499" y="2086282"/>
                </a:lnTo>
                <a:cubicBezTo>
                  <a:pt x="110862" y="1932827"/>
                  <a:pt x="158213" y="1756970"/>
                  <a:pt x="158213" y="1570054"/>
                </a:cubicBezTo>
                <a:cubicBezTo>
                  <a:pt x="158213" y="1420521"/>
                  <a:pt x="127908" y="1278066"/>
                  <a:pt x="73104" y="1148497"/>
                </a:cubicBezTo>
                <a:lnTo>
                  <a:pt x="32153" y="1063487"/>
                </a:lnTo>
                <a:close/>
              </a:path>
            </a:pathLst>
          </a:custGeom>
          <a:solidFill>
            <a:srgbClr val="FF000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7" name="Freeform 36"/>
          <p:cNvSpPr/>
          <p:nvPr/>
        </p:nvSpPr>
        <p:spPr>
          <a:xfrm rot="4923425">
            <a:off x="8651592" y="3791944"/>
            <a:ext cx="853149" cy="878102"/>
          </a:xfrm>
          <a:custGeom>
            <a:avLst/>
            <a:gdLst>
              <a:gd name="connsiteX0" fmla="*/ 5591 w 853149"/>
              <a:gd name="connsiteY0" fmla="*/ 450762 h 878102"/>
              <a:gd name="connsiteX1" fmla="*/ 130713 w 853149"/>
              <a:gd name="connsiteY1" fmla="*/ 45265 h 878102"/>
              <a:gd name="connsiteX2" fmla="*/ 158213 w 853149"/>
              <a:gd name="connsiteY2" fmla="*/ 0 h 878102"/>
              <a:gd name="connsiteX3" fmla="*/ 218251 w 853149"/>
              <a:gd name="connsiteY3" fmla="*/ 15437 h 878102"/>
              <a:gd name="connsiteX4" fmla="*/ 848495 w 853149"/>
              <a:gd name="connsiteY4" fmla="*/ 533531 h 878102"/>
              <a:gd name="connsiteX5" fmla="*/ 853149 w 853149"/>
              <a:gd name="connsiteY5" fmla="*/ 543193 h 878102"/>
              <a:gd name="connsiteX6" fmla="*/ 837061 w 853149"/>
              <a:gd name="connsiteY6" fmla="*/ 560895 h 878102"/>
              <a:gd name="connsiteX7" fmla="*/ 71254 w 853149"/>
              <a:gd name="connsiteY7" fmla="*/ 878102 h 878102"/>
              <a:gd name="connsiteX8" fmla="*/ 46974 w 853149"/>
              <a:gd name="connsiteY8" fmla="*/ 876876 h 878102"/>
              <a:gd name="connsiteX9" fmla="*/ 22002 w 853149"/>
              <a:gd name="connsiteY9" fmla="*/ 779758 h 878102"/>
              <a:gd name="connsiteX10" fmla="*/ 0 w 853149"/>
              <a:gd name="connsiteY10" fmla="*/ 561494 h 878102"/>
              <a:gd name="connsiteX11" fmla="*/ 5591 w 853149"/>
              <a:gd name="connsiteY11" fmla="*/ 450762 h 878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3149" h="878102">
                <a:moveTo>
                  <a:pt x="5591" y="450762"/>
                </a:moveTo>
                <a:cubicBezTo>
                  <a:pt x="20381" y="305131"/>
                  <a:pt x="64024" y="168030"/>
                  <a:pt x="130713" y="45265"/>
                </a:cubicBezTo>
                <a:lnTo>
                  <a:pt x="158213" y="0"/>
                </a:lnTo>
                <a:lnTo>
                  <a:pt x="218251" y="15437"/>
                </a:lnTo>
                <a:cubicBezTo>
                  <a:pt x="489550" y="99820"/>
                  <a:pt x="715116" y="288003"/>
                  <a:pt x="848495" y="533531"/>
                </a:cubicBezTo>
                <a:lnTo>
                  <a:pt x="853149" y="543193"/>
                </a:lnTo>
                <a:lnTo>
                  <a:pt x="837061" y="560895"/>
                </a:lnTo>
                <a:cubicBezTo>
                  <a:pt x="641074" y="756881"/>
                  <a:pt x="370320" y="878102"/>
                  <a:pt x="71254" y="878102"/>
                </a:cubicBezTo>
                <a:lnTo>
                  <a:pt x="46974" y="876876"/>
                </a:lnTo>
                <a:lnTo>
                  <a:pt x="22002" y="779758"/>
                </a:lnTo>
                <a:cubicBezTo>
                  <a:pt x="7576" y="709258"/>
                  <a:pt x="0" y="636260"/>
                  <a:pt x="0" y="561494"/>
                </a:cubicBezTo>
                <a:cubicBezTo>
                  <a:pt x="0" y="524110"/>
                  <a:pt x="1894" y="487170"/>
                  <a:pt x="5591" y="450762"/>
                </a:cubicBezTo>
                <a:close/>
              </a:path>
            </a:pathLst>
          </a:custGeom>
          <a:solidFill>
            <a:srgbClr val="FF000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8" name="Freeform 37"/>
          <p:cNvSpPr/>
          <p:nvPr/>
        </p:nvSpPr>
        <p:spPr>
          <a:xfrm rot="4923425">
            <a:off x="8464073" y="2990814"/>
            <a:ext cx="1043912" cy="910129"/>
          </a:xfrm>
          <a:custGeom>
            <a:avLst/>
            <a:gdLst>
              <a:gd name="connsiteX0" fmla="*/ 0 w 1043912"/>
              <a:gd name="connsiteY0" fmla="*/ 334910 h 910129"/>
              <a:gd name="connsiteX1" fmla="*/ 16089 w 1043912"/>
              <a:gd name="connsiteY1" fmla="*/ 317207 h 910129"/>
              <a:gd name="connsiteX2" fmla="*/ 781895 w 1043912"/>
              <a:gd name="connsiteY2" fmla="*/ 0 h 910129"/>
              <a:gd name="connsiteX3" fmla="*/ 1000160 w 1043912"/>
              <a:gd name="connsiteY3" fmla="*/ 22003 h 910129"/>
              <a:gd name="connsiteX4" fmla="*/ 1043912 w 1043912"/>
              <a:gd name="connsiteY4" fmla="*/ 33253 h 910129"/>
              <a:gd name="connsiteX5" fmla="*/ 1016412 w 1043912"/>
              <a:gd name="connsiteY5" fmla="*/ 78518 h 910129"/>
              <a:gd name="connsiteX6" fmla="*/ 885699 w 1043912"/>
              <a:gd name="connsiteY6" fmla="*/ 594747 h 910129"/>
              <a:gd name="connsiteX7" fmla="*/ 907701 w 1043912"/>
              <a:gd name="connsiteY7" fmla="*/ 813011 h 910129"/>
              <a:gd name="connsiteX8" fmla="*/ 932673 w 1043912"/>
              <a:gd name="connsiteY8" fmla="*/ 910129 h 910129"/>
              <a:gd name="connsiteX9" fmla="*/ 846222 w 1043912"/>
              <a:gd name="connsiteY9" fmla="*/ 905764 h 910129"/>
              <a:gd name="connsiteX10" fmla="*/ 4654 w 1043912"/>
              <a:gd name="connsiteY10" fmla="*/ 344570 h 910129"/>
              <a:gd name="connsiteX11" fmla="*/ 0 w 1043912"/>
              <a:gd name="connsiteY11" fmla="*/ 334910 h 91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3912" h="910129">
                <a:moveTo>
                  <a:pt x="0" y="334910"/>
                </a:moveTo>
                <a:lnTo>
                  <a:pt x="16089" y="317207"/>
                </a:lnTo>
                <a:cubicBezTo>
                  <a:pt x="212076" y="121221"/>
                  <a:pt x="482829" y="0"/>
                  <a:pt x="781895" y="0"/>
                </a:cubicBezTo>
                <a:cubicBezTo>
                  <a:pt x="856661" y="0"/>
                  <a:pt x="929658" y="7576"/>
                  <a:pt x="1000160" y="22003"/>
                </a:cubicBezTo>
                <a:lnTo>
                  <a:pt x="1043912" y="33253"/>
                </a:lnTo>
                <a:lnTo>
                  <a:pt x="1016412" y="78518"/>
                </a:lnTo>
                <a:cubicBezTo>
                  <a:pt x="933051" y="231974"/>
                  <a:pt x="885699" y="407831"/>
                  <a:pt x="885699" y="594747"/>
                </a:cubicBezTo>
                <a:cubicBezTo>
                  <a:pt x="885699" y="669513"/>
                  <a:pt x="893275" y="742511"/>
                  <a:pt x="907701" y="813011"/>
                </a:cubicBezTo>
                <a:lnTo>
                  <a:pt x="932673" y="910129"/>
                </a:lnTo>
                <a:lnTo>
                  <a:pt x="846222" y="905764"/>
                </a:lnTo>
                <a:cubicBezTo>
                  <a:pt x="482144" y="868789"/>
                  <a:pt x="171378" y="651481"/>
                  <a:pt x="4654" y="344570"/>
                </a:cubicBezTo>
                <a:lnTo>
                  <a:pt x="0" y="334910"/>
                </a:lnTo>
                <a:close/>
              </a:path>
            </a:pathLst>
          </a:custGeom>
          <a:solidFill>
            <a:srgbClr val="FF000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9" name="Freeform 38"/>
          <p:cNvSpPr/>
          <p:nvPr/>
        </p:nvSpPr>
        <p:spPr>
          <a:xfrm rot="4923425">
            <a:off x="7991955" y="3870838"/>
            <a:ext cx="932235" cy="1068061"/>
          </a:xfrm>
          <a:custGeom>
            <a:avLst/>
            <a:gdLst>
              <a:gd name="connsiteX0" fmla="*/ 0 w 932235"/>
              <a:gd name="connsiteY0" fmla="*/ 333683 h 1068061"/>
              <a:gd name="connsiteX1" fmla="*/ 24280 w 932235"/>
              <a:gd name="connsiteY1" fmla="*/ 334909 h 1068061"/>
              <a:gd name="connsiteX2" fmla="*/ 790087 w 932235"/>
              <a:gd name="connsiteY2" fmla="*/ 17702 h 1068061"/>
              <a:gd name="connsiteX3" fmla="*/ 806175 w 932235"/>
              <a:gd name="connsiteY3" fmla="*/ 0 h 1068061"/>
              <a:gd name="connsiteX4" fmla="*/ 847126 w 932235"/>
              <a:gd name="connsiteY4" fmla="*/ 85010 h 1068061"/>
              <a:gd name="connsiteX5" fmla="*/ 932235 w 932235"/>
              <a:gd name="connsiteY5" fmla="*/ 506567 h 1068061"/>
              <a:gd name="connsiteX6" fmla="*/ 801521 w 932235"/>
              <a:gd name="connsiteY6" fmla="*/ 1022795 h 1068061"/>
              <a:gd name="connsiteX7" fmla="*/ 774022 w 932235"/>
              <a:gd name="connsiteY7" fmla="*/ 1068061 h 1068061"/>
              <a:gd name="connsiteX8" fmla="*/ 713984 w 932235"/>
              <a:gd name="connsiteY8" fmla="*/ 1052623 h 1068061"/>
              <a:gd name="connsiteX9" fmla="*/ 1716 w 932235"/>
              <a:gd name="connsiteY9" fmla="*/ 340356 h 1068061"/>
              <a:gd name="connsiteX10" fmla="*/ 0 w 932235"/>
              <a:gd name="connsiteY10" fmla="*/ 333683 h 1068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2235" h="1068061">
                <a:moveTo>
                  <a:pt x="0" y="333683"/>
                </a:moveTo>
                <a:lnTo>
                  <a:pt x="24280" y="334909"/>
                </a:lnTo>
                <a:cubicBezTo>
                  <a:pt x="323346" y="334909"/>
                  <a:pt x="594100" y="213688"/>
                  <a:pt x="790087" y="17702"/>
                </a:cubicBezTo>
                <a:lnTo>
                  <a:pt x="806175" y="0"/>
                </a:lnTo>
                <a:lnTo>
                  <a:pt x="847126" y="85010"/>
                </a:lnTo>
                <a:cubicBezTo>
                  <a:pt x="901930" y="214579"/>
                  <a:pt x="932235" y="357034"/>
                  <a:pt x="932235" y="506567"/>
                </a:cubicBezTo>
                <a:cubicBezTo>
                  <a:pt x="932235" y="693483"/>
                  <a:pt x="884884" y="869340"/>
                  <a:pt x="801521" y="1022795"/>
                </a:cubicBezTo>
                <a:lnTo>
                  <a:pt x="774022" y="1068061"/>
                </a:lnTo>
                <a:lnTo>
                  <a:pt x="713984" y="1052623"/>
                </a:lnTo>
                <a:cubicBezTo>
                  <a:pt x="374860" y="947145"/>
                  <a:pt x="107194" y="679479"/>
                  <a:pt x="1716" y="340356"/>
                </a:cubicBezTo>
                <a:lnTo>
                  <a:pt x="0" y="333683"/>
                </a:lnTo>
                <a:close/>
              </a:path>
            </a:pathLst>
          </a:custGeom>
          <a:solidFill>
            <a:srgbClr val="FF000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TextBox 14"/>
          <p:cNvSpPr txBox="1"/>
          <p:nvPr/>
        </p:nvSpPr>
        <p:spPr>
          <a:xfrm>
            <a:off x="7827464" y="3304232"/>
            <a:ext cx="5274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1</a:t>
            </a:r>
            <a:endParaRPr lang="fa-IR" b="1" dirty="0"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38759" y="3290378"/>
            <a:ext cx="5274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2</a:t>
            </a:r>
            <a:endParaRPr lang="fa-IR" b="1" dirty="0"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43676" y="3328431"/>
            <a:ext cx="6503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3</a:t>
            </a:r>
            <a:endParaRPr lang="fa-IR" b="1" dirty="0"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11336" y="4271480"/>
            <a:ext cx="5274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4</a:t>
            </a:r>
            <a:endParaRPr lang="fa-IR" b="1" dirty="0"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69830" y="3920544"/>
            <a:ext cx="5274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5</a:t>
            </a:r>
            <a:endParaRPr lang="fa-IR" b="1" dirty="0"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07300" y="4319878"/>
            <a:ext cx="4774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6</a:t>
            </a:r>
            <a:endParaRPr lang="fa-IR" b="1" dirty="0"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69830" y="5166941"/>
            <a:ext cx="5274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7</a:t>
            </a:r>
            <a:endParaRPr lang="fa-IR" b="1" dirty="0">
              <a:latin typeface="Arial Black" panose="020B0A04020102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BF41B12-1685-4E91-9FE3-55154CFE77F7}"/>
              </a:ext>
            </a:extLst>
          </p:cNvPr>
          <p:cNvSpPr txBox="1">
            <a:spLocks/>
          </p:cNvSpPr>
          <p:nvPr/>
        </p:nvSpPr>
        <p:spPr>
          <a:xfrm>
            <a:off x="3187779" y="1825625"/>
            <a:ext cx="24592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= 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= 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= 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= 1, 2, 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= 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= 2, 4, 5, 6, 7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= 2, 4, 5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7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10" grpId="0"/>
      <p:bldP spid="11" grpId="0"/>
      <p:bldP spid="12" grpId="0"/>
      <p:bldP spid="14" grpId="0" uiExpand="1" build="p"/>
      <p:bldP spid="32" grpId="0" animBg="1"/>
      <p:bldP spid="33" grpId="0" animBg="1"/>
      <p:bldP spid="33" grpId="1" animBg="1"/>
      <p:bldP spid="34" grpId="0" animBg="1"/>
      <p:bldP spid="35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7DD2B-8317-45C3-80C3-6307B1244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>
                <a:cs typeface="B Titr" panose="00000700000000000000" pitchFamily="2" charset="-78"/>
              </a:rPr>
              <a:t>ترتیب اولویت عملگرهای بولی</a:t>
            </a:r>
            <a:endParaRPr lang="en-US" sz="4000" dirty="0">
              <a:cs typeface="B Titr" panose="000007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64266"/>
              </p:ext>
            </p:extLst>
          </p:nvPr>
        </p:nvGraphicFramePr>
        <p:xfrm>
          <a:off x="838200" y="1842654"/>
          <a:ext cx="10512003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963">
                  <a:extLst>
                    <a:ext uri="{9D8B030D-6E8A-4147-A177-3AD203B41FA5}">
                      <a16:colId xmlns:a16="http://schemas.microsoft.com/office/drawing/2014/main" val="3172264944"/>
                    </a:ext>
                  </a:extLst>
                </a:gridCol>
                <a:gridCol w="1639808">
                  <a:extLst>
                    <a:ext uri="{9D8B030D-6E8A-4147-A177-3AD203B41FA5}">
                      <a16:colId xmlns:a16="http://schemas.microsoft.com/office/drawing/2014/main" val="3261393897"/>
                    </a:ext>
                  </a:extLst>
                </a:gridCol>
                <a:gridCol w="1639808">
                  <a:extLst>
                    <a:ext uri="{9D8B030D-6E8A-4147-A177-3AD203B41FA5}">
                      <a16:colId xmlns:a16="http://schemas.microsoft.com/office/drawing/2014/main" val="3093474124"/>
                    </a:ext>
                  </a:extLst>
                </a:gridCol>
                <a:gridCol w="1639808">
                  <a:extLst>
                    <a:ext uri="{9D8B030D-6E8A-4147-A177-3AD203B41FA5}">
                      <a16:colId xmlns:a16="http://schemas.microsoft.com/office/drawing/2014/main" val="2100237181"/>
                    </a:ext>
                  </a:extLst>
                </a:gridCol>
                <a:gridCol w="1639808">
                  <a:extLst>
                    <a:ext uri="{9D8B030D-6E8A-4147-A177-3AD203B41FA5}">
                      <a16:colId xmlns:a16="http://schemas.microsoft.com/office/drawing/2014/main" val="837592502"/>
                    </a:ext>
                  </a:extLst>
                </a:gridCol>
                <a:gridCol w="1639808">
                  <a:extLst>
                    <a:ext uri="{9D8B030D-6E8A-4147-A177-3AD203B41FA5}">
                      <a16:colId xmlns:a16="http://schemas.microsoft.com/office/drawing/2014/main" val="3543841600"/>
                    </a:ext>
                  </a:extLst>
                </a:gridCol>
              </a:tblGrid>
              <a:tr h="353810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Zar" panose="00000400000000000000" pitchFamily="2" charset="-78"/>
                        </a:rPr>
                        <a:t>بانک اطلاعاتی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Zar" panose="00000400000000000000" pitchFamily="2" charset="-78"/>
                        </a:rPr>
                        <a:t>اولویت اول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Zar" panose="00000400000000000000" pitchFamily="2" charset="-78"/>
                        </a:rPr>
                        <a:t>الویت دوم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Zar" panose="00000400000000000000" pitchFamily="2" charset="-78"/>
                        </a:rPr>
                        <a:t>اولویت سوم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Zar" panose="00000400000000000000" pitchFamily="2" charset="-78"/>
                        </a:rPr>
                        <a:t>اولویت چهارم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Zar" panose="00000400000000000000" pitchFamily="2" charset="-78"/>
                        </a:rPr>
                        <a:t>اولویت پنچم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887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Springer</a:t>
                      </a:r>
                      <a:endParaRPr lang="fa-IR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NOT</a:t>
                      </a:r>
                      <a:endParaRPr lang="fa-IR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OR</a:t>
                      </a:r>
                      <a:endParaRPr lang="fa-IR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AND</a:t>
                      </a:r>
                      <a:endParaRPr lang="fa-IR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705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baseline="0" dirty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Scopus</a:t>
                      </a:r>
                      <a:endParaRPr lang="fa-IR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OR</a:t>
                      </a:r>
                      <a:endParaRPr lang="fa-IR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W/n</a:t>
                      </a:r>
                    </a:p>
                    <a:p>
                      <a:pPr algn="ctr" rtl="1"/>
                      <a:r>
                        <a:rPr lang="en-US" dirty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PRE/n</a:t>
                      </a:r>
                      <a:endParaRPr lang="fa-IR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AND</a:t>
                      </a:r>
                      <a:endParaRPr lang="fa-IR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AND NOT</a:t>
                      </a:r>
                      <a:endParaRPr lang="fa-IR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022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err="1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Sciencedirect</a:t>
                      </a:r>
                      <a:endParaRPr lang="fa-IR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NOT</a:t>
                      </a:r>
                      <a:endParaRPr lang="fa-IR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AND</a:t>
                      </a:r>
                      <a:endParaRPr lang="fa-IR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OR</a:t>
                      </a:r>
                      <a:endParaRPr lang="fa-IR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993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err="1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Proquest</a:t>
                      </a:r>
                      <a:endParaRPr lang="fa-IR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PRE/n</a:t>
                      </a:r>
                      <a:endParaRPr lang="fa-IR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NEAR/n</a:t>
                      </a:r>
                      <a:endParaRPr lang="fa-IR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AND</a:t>
                      </a:r>
                      <a:endParaRPr lang="fa-IR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OR</a:t>
                      </a:r>
                      <a:endParaRPr lang="fa-IR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NOT</a:t>
                      </a:r>
                      <a:endParaRPr lang="fa-IR" dirty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460082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834601" y="4213194"/>
            <a:ext cx="10515600" cy="2021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dirty="0">
                <a:cs typeface="B Zar" panose="00000400000000000000" pitchFamily="2" charset="-78"/>
              </a:rPr>
              <a:t>به دلیل وجود تفاوت در ترتیب اولویت های عملگرهای بولی در بانک های اطلاعاتی مختلف، بهتر است به منظور ترکیب کلیدواژه ها با عملگرهای بولی از پرانتز استفاده شود.</a:t>
            </a: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پرانتز در تمامی بانک ها اطلاعاتی نسبت به تمامی عملگرها اولویت دارد.</a:t>
            </a:r>
          </a:p>
        </p:txBody>
      </p:sp>
    </p:spTree>
    <p:extLst>
      <p:ext uri="{BB962C8B-B14F-4D97-AF65-F5344CB8AC3E}">
        <p14:creationId xmlns:p14="http://schemas.microsoft.com/office/powerpoint/2010/main" val="60091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4000" dirty="0">
                <a:cs typeface="B Titr" panose="00000700000000000000" pitchFamily="2" charset="-78"/>
              </a:rPr>
              <a:t>تدوین استراتژی جستجو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fa-IR" dirty="0">
                <a:cs typeface="B Zar" panose="00000400000000000000" pitchFamily="2" charset="-78"/>
              </a:rPr>
              <a:t>1. بیان مساله در قالب عبارت</a:t>
            </a:r>
          </a:p>
          <a:p>
            <a:pPr marL="0" indent="0" algn="r" rtl="1">
              <a:buNone/>
            </a:pPr>
            <a:r>
              <a:rPr lang="fa-IR" dirty="0">
                <a:cs typeface="B Zar" panose="00000400000000000000" pitchFamily="2" charset="-78"/>
              </a:rPr>
              <a:t>مثال: تاثیر ورزش بر عملکرد شناختی</a:t>
            </a:r>
            <a:r>
              <a:rPr lang="en-US" dirty="0">
                <a:cs typeface="B Zar" panose="00000400000000000000" pitchFamily="2" charset="-78"/>
              </a:rPr>
              <a:t> </a:t>
            </a:r>
            <a:r>
              <a:rPr lang="fa-IR" dirty="0">
                <a:cs typeface="B Zar" panose="00000400000000000000" pitchFamily="2" charset="-78"/>
              </a:rPr>
              <a:t> (زوال عقل) افراد در دوران سالمندی</a:t>
            </a:r>
          </a:p>
          <a:p>
            <a:pPr marL="0" indent="0" algn="r" rtl="1">
              <a:buNone/>
            </a:pPr>
            <a:r>
              <a:rPr lang="fa-IR" dirty="0">
                <a:cs typeface="B Zar" panose="00000400000000000000" pitchFamily="2" charset="-78"/>
              </a:rPr>
              <a:t>2. مشخص کردن کلیدواژه ها و یافتن مترادف ها، اختصارات، نام های دیگر و ... .</a:t>
            </a:r>
          </a:p>
          <a:p>
            <a:pPr marL="0" indent="0">
              <a:buNone/>
            </a:pPr>
            <a:r>
              <a:rPr lang="en-US" dirty="0">
                <a:cs typeface="B Zar" panose="00000400000000000000" pitchFamily="2" charset="-78"/>
              </a:rPr>
              <a:t>Exercise</a:t>
            </a:r>
            <a:r>
              <a:rPr lang="fa-IR" dirty="0">
                <a:cs typeface="B Zar" panose="00000400000000000000" pitchFamily="2" charset="-78"/>
              </a:rPr>
              <a:t> </a:t>
            </a:r>
            <a:r>
              <a:rPr lang="en-US" dirty="0">
                <a:cs typeface="B Zar" panose="00000400000000000000" pitchFamily="2" charset="-78"/>
              </a:rPr>
              <a:t> = physical activity</a:t>
            </a:r>
            <a:endParaRPr lang="fa-IR" dirty="0">
              <a:cs typeface="B Zar" panose="00000400000000000000" pitchFamily="2" charset="-78"/>
            </a:endParaRPr>
          </a:p>
          <a:p>
            <a:pPr marL="0" indent="0">
              <a:buNone/>
            </a:pPr>
            <a:r>
              <a:rPr lang="en-US" dirty="0">
                <a:cs typeface="B Zar" panose="00000400000000000000" pitchFamily="2" charset="-78"/>
              </a:rPr>
              <a:t>cognitive = perception, understanding, conception, cognition, realization, knowledge, wisdom, learning, awareness, education</a:t>
            </a:r>
            <a:r>
              <a:rPr lang="en-US">
                <a:cs typeface="B Zar" panose="00000400000000000000" pitchFamily="2" charset="-78"/>
              </a:rPr>
              <a:t>, recognition, savvy</a:t>
            </a:r>
            <a:endParaRPr lang="fa-IR" dirty="0">
              <a:cs typeface="B Zar" panose="00000400000000000000" pitchFamily="2" charset="-78"/>
            </a:endParaRPr>
          </a:p>
          <a:p>
            <a:pPr marL="0" indent="0">
              <a:buNone/>
            </a:pPr>
            <a:r>
              <a:rPr lang="en-US" dirty="0">
                <a:cs typeface="B Zar" panose="00000400000000000000" pitchFamily="2" charset="-78"/>
              </a:rPr>
              <a:t>decline = reduction, decrease, decrement, diminution, devaluation</a:t>
            </a:r>
            <a:endParaRPr lang="fa-IR" dirty="0">
              <a:cs typeface="B Zar" panose="00000400000000000000" pitchFamily="2" charset="-78"/>
            </a:endParaRPr>
          </a:p>
          <a:p>
            <a:pPr marL="0" indent="0">
              <a:buNone/>
            </a:pPr>
            <a:r>
              <a:rPr lang="en-US" dirty="0">
                <a:cs typeface="B Zar" panose="00000400000000000000" pitchFamily="2" charset="-78"/>
              </a:rPr>
              <a:t>Ageing = aging, elderly, old, aged, senile, senescent</a:t>
            </a:r>
          </a:p>
          <a:p>
            <a:pPr marL="0" indent="0" algn="r" rtl="1">
              <a:buNone/>
            </a:pPr>
            <a:r>
              <a:rPr lang="fa-IR" dirty="0">
                <a:cs typeface="B Zar" panose="00000400000000000000" pitchFamily="2" charset="-78"/>
              </a:rPr>
              <a:t>3. ترکیب کلیدواژه ها با استفاده از عملگر های بولی</a:t>
            </a:r>
          </a:p>
          <a:p>
            <a:pPr marL="0" indent="0" algn="l">
              <a:buNone/>
            </a:pPr>
            <a:r>
              <a:rPr lang="en-US" dirty="0">
                <a:cs typeface="B Zar" panose="00000400000000000000" pitchFamily="2" charset="-78"/>
              </a:rPr>
              <a:t>(exercise or "physical activity") and ("cognitive decline" or "cognitive function*") and (ageing or aging)</a:t>
            </a:r>
            <a:endParaRPr lang="fa-IR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652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193D3-AE4B-4387-AB2B-129C0E535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4000" dirty="0">
                <a:cs typeface="B Titr" panose="00000700000000000000" pitchFamily="2" charset="-78"/>
              </a:rPr>
              <a:t>انواع جستجو</a:t>
            </a:r>
            <a:endParaRPr lang="en-US" sz="40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BFAD4-C379-4843-82A2-3854CF1CA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B Zar" panose="00000400000000000000" pitchFamily="2" charset="-78"/>
              </a:rPr>
              <a:t>جستجو با استفاده از کلمات (کلیدواژه، عبارت، نام اشخاص و سازمان ها و ...)</a:t>
            </a:r>
            <a:endParaRPr lang="en-US" dirty="0">
              <a:cs typeface="B Zar" panose="00000400000000000000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fa-IR" dirty="0">
                <a:cs typeface="B Zar" panose="00000400000000000000" pitchFamily="2" charset="-78"/>
              </a:rPr>
              <a:t>جستجوی ساده</a:t>
            </a:r>
            <a:r>
              <a:rPr lang="en-US" dirty="0">
                <a:cs typeface="B Zar" panose="00000400000000000000" pitchFamily="2" charset="-78"/>
              </a:rPr>
              <a:t> </a:t>
            </a:r>
            <a:r>
              <a:rPr lang="fa-IR" dirty="0">
                <a:cs typeface="B Zar" panose="00000400000000000000" pitchFamily="2" charset="-78"/>
              </a:rPr>
              <a:t> یا سریع (</a:t>
            </a:r>
            <a:r>
              <a:rPr lang="en-US" dirty="0">
                <a:cs typeface="B Zar" panose="00000400000000000000" pitchFamily="2" charset="-78"/>
              </a:rPr>
              <a:t>Simple Search, Quick Search</a:t>
            </a:r>
            <a:r>
              <a:rPr lang="fa-IR" dirty="0">
                <a:cs typeface="B Zar" panose="00000400000000000000" pitchFamily="2" charset="-78"/>
              </a:rPr>
              <a:t>)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>
                <a:cs typeface="B Zar" panose="00000400000000000000" pitchFamily="2" charset="-78"/>
              </a:rPr>
              <a:t>جستجوی پیشرفته یا چندفیلدی (</a:t>
            </a:r>
            <a:r>
              <a:rPr lang="en-US" dirty="0">
                <a:cs typeface="B Zar" panose="00000400000000000000" pitchFamily="2" charset="-78"/>
              </a:rPr>
              <a:t>Advanced Search, Multi-field Search</a:t>
            </a:r>
            <a:r>
              <a:rPr lang="fa-IR" dirty="0">
                <a:cs typeface="B Zar" panose="00000400000000000000" pitchFamily="2" charset="-78"/>
              </a:rPr>
              <a:t>)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>
                <a:cs typeface="B Zar" panose="00000400000000000000" pitchFamily="2" charset="-78"/>
              </a:rPr>
              <a:t>جستجوی خبره (</a:t>
            </a:r>
            <a:r>
              <a:rPr lang="en-US" dirty="0">
                <a:cs typeface="B Zar" panose="00000400000000000000" pitchFamily="2" charset="-78"/>
              </a:rPr>
              <a:t>Expert Search</a:t>
            </a:r>
            <a:r>
              <a:rPr lang="fa-IR" dirty="0">
                <a:cs typeface="B Zar" panose="00000400000000000000" pitchFamily="2" charset="-78"/>
              </a:rPr>
              <a:t>)</a:t>
            </a: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جستجوی</a:t>
            </a:r>
            <a:r>
              <a:rPr lang="en-US" dirty="0">
                <a:cs typeface="B Zar" panose="00000400000000000000" pitchFamily="2" charset="-78"/>
              </a:rPr>
              <a:t> </a:t>
            </a:r>
            <a:r>
              <a:rPr lang="fa-IR" dirty="0">
                <a:cs typeface="B Zar" panose="00000400000000000000" pitchFamily="2" charset="-78"/>
              </a:rPr>
              <a:t> مروری با استفاده از موضوع و یا لیست الفبایی بدون استفاده از کلمات (</a:t>
            </a:r>
            <a:r>
              <a:rPr lang="en-US" dirty="0">
                <a:cs typeface="B Zar" panose="00000400000000000000" pitchFamily="2" charset="-78"/>
              </a:rPr>
              <a:t>Browse</a:t>
            </a:r>
            <a:r>
              <a:rPr lang="fa-IR" dirty="0">
                <a:cs typeface="B Zar" panose="00000400000000000000" pitchFamily="2" charset="-78"/>
              </a:rPr>
              <a:t>)</a:t>
            </a:r>
            <a:endParaRPr lang="en-US" dirty="0">
              <a:cs typeface="B Zar" panose="00000400000000000000" pitchFamily="2" charset="-78"/>
            </a:endParaRP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جستجوی ترکیبی (قابلیت مرور و جستجوی کلیدواژه به صورت همزمان)</a:t>
            </a:r>
            <a:endParaRPr lang="en-US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754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1EDFF-8F81-48BF-B283-42E091E06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a-IR" sz="4000" b="1" dirty="0">
                <a:cs typeface="B Titr" panose="00000700000000000000" pitchFamily="2" charset="-78"/>
              </a:rPr>
              <a:t>جستجوی منابع الکترونیک یا جستجوی الکترونیکی منابع؟</a:t>
            </a:r>
            <a:endParaRPr lang="en-US" sz="4000" b="1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A8F8F-9FE2-456B-9FCD-036FEF2B8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dirty="0">
                <a:latin typeface="+mj-lt"/>
                <a:ea typeface="+mj-ea"/>
                <a:cs typeface="B Zar" panose="00000400000000000000" pitchFamily="2" charset="-78"/>
              </a:rPr>
              <a:t>جستجوی الکترونیکی منابع: جستجوی تمامی منابع اطلاعاتی:</a:t>
            </a:r>
          </a:p>
          <a:p>
            <a:pPr marL="0" indent="0" algn="r" rtl="1">
              <a:buNone/>
            </a:pPr>
            <a:r>
              <a:rPr lang="fa-IR" dirty="0">
                <a:latin typeface="+mj-lt"/>
                <a:ea typeface="+mj-ea"/>
                <a:cs typeface="B Zar" panose="00000400000000000000" pitchFamily="2" charset="-78"/>
              </a:rPr>
              <a:t>نسخه خطی (متن، تصویر (نقاشی))</a:t>
            </a:r>
          </a:p>
          <a:p>
            <a:pPr marL="0" indent="0" algn="r" rtl="1">
              <a:buNone/>
            </a:pPr>
            <a:r>
              <a:rPr lang="fa-IR" dirty="0">
                <a:latin typeface="+mj-lt"/>
                <a:ea typeface="+mj-ea"/>
                <a:cs typeface="B Zar" panose="00000400000000000000" pitchFamily="2" charset="-78"/>
              </a:rPr>
              <a:t>نسخه چاپی (متن، تصویر (نقاشی و عکس))</a:t>
            </a:r>
          </a:p>
          <a:p>
            <a:pPr marL="0" indent="0" algn="r" rtl="1">
              <a:buNone/>
            </a:pPr>
            <a:r>
              <a:rPr lang="fa-IR" dirty="0">
                <a:latin typeface="+mj-lt"/>
                <a:ea typeface="+mj-ea"/>
                <a:cs typeface="B Zar" panose="00000400000000000000" pitchFamily="2" charset="-78"/>
              </a:rPr>
              <a:t>نسخه الکترونیک (متن، تصویر (نقاشی و عکس)، ویدئو، صدا، و ...)</a:t>
            </a:r>
          </a:p>
          <a:p>
            <a:pPr marL="0" indent="0" algn="r" rtl="1">
              <a:buNone/>
            </a:pPr>
            <a:r>
              <a:rPr lang="fa-IR" dirty="0">
                <a:latin typeface="+mj-lt"/>
                <a:ea typeface="+mj-ea"/>
                <a:cs typeface="B Zar" panose="00000400000000000000" pitchFamily="2" charset="-78"/>
              </a:rPr>
              <a:t>از طریق ابزارهای الکترونیکی:</a:t>
            </a:r>
          </a:p>
          <a:p>
            <a:pPr marL="0" indent="0" algn="r" rtl="1">
              <a:buNone/>
            </a:pPr>
            <a:r>
              <a:rPr lang="fa-IR" dirty="0">
                <a:latin typeface="+mj-lt"/>
                <a:ea typeface="+mj-ea"/>
                <a:cs typeface="B Zar" panose="00000400000000000000" pitchFamily="2" charset="-78"/>
              </a:rPr>
              <a:t>سیستم کامپیوتری (</a:t>
            </a:r>
            <a:r>
              <a:rPr lang="en-US" dirty="0">
                <a:latin typeface="+mj-lt"/>
                <a:ea typeface="+mj-ea"/>
                <a:cs typeface="B Zar" panose="00000400000000000000" pitchFamily="2" charset="-78"/>
              </a:rPr>
              <a:t>CD</a:t>
            </a:r>
            <a:r>
              <a:rPr lang="fa-IR" dirty="0">
                <a:latin typeface="+mj-lt"/>
                <a:ea typeface="+mj-ea"/>
                <a:cs typeface="B Zar" panose="00000400000000000000" pitchFamily="2" charset="-78"/>
              </a:rPr>
              <a:t> و ...)</a:t>
            </a:r>
          </a:p>
          <a:p>
            <a:pPr marL="0" indent="0" algn="r" rtl="1">
              <a:buNone/>
            </a:pPr>
            <a:r>
              <a:rPr lang="fa-IR" dirty="0">
                <a:latin typeface="+mj-lt"/>
                <a:ea typeface="+mj-ea"/>
                <a:cs typeface="B Zar" panose="00000400000000000000" pitchFamily="2" charset="-78"/>
              </a:rPr>
              <a:t>شبکه های کامپیوتری</a:t>
            </a:r>
          </a:p>
          <a:p>
            <a:pPr marL="0" indent="0" algn="r" rtl="1">
              <a:buNone/>
            </a:pPr>
            <a:r>
              <a:rPr lang="fa-IR" dirty="0">
                <a:latin typeface="+mj-lt"/>
                <a:ea typeface="+mj-ea"/>
                <a:cs typeface="B Zar" panose="00000400000000000000" pitchFamily="2" charset="-78"/>
              </a:rPr>
              <a:t>اینترنت</a:t>
            </a:r>
            <a:endParaRPr lang="en-US" dirty="0">
              <a:latin typeface="+mj-lt"/>
              <a:ea typeface="+mj-ea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324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4000" dirty="0">
                <a:latin typeface="Mitra"/>
                <a:cs typeface="B Titr" panose="00000700000000000000" pitchFamily="2" charset="-78"/>
              </a:rPr>
              <a:t>ویژگی جستجوی خوب؟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/>
            </a:pPr>
            <a:r>
              <a:rPr lang="fa-IR" dirty="0">
                <a:cs typeface="B Zar" panose="00000400000000000000" pitchFamily="2" charset="-78"/>
              </a:rPr>
              <a:t>جامع باشد: یعنی تمام رکوردهایی که برایمان اهمیت دارد در نتایج جستجو وجود داشته باشد.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>
                <a:cs typeface="B Zar" panose="00000400000000000000" pitchFamily="2" charset="-78"/>
              </a:rPr>
              <a:t> مانع باشد: یعنی </a:t>
            </a:r>
            <a:r>
              <a:rPr lang="fa-IR" dirty="0">
                <a:solidFill>
                  <a:srgbClr val="FF0000"/>
                </a:solidFill>
                <a:cs typeface="B Zar" panose="00000400000000000000" pitchFamily="2" charset="-78"/>
              </a:rPr>
              <a:t>فقط</a:t>
            </a:r>
            <a:r>
              <a:rPr lang="fa-IR" dirty="0">
                <a:cs typeface="B Zar" panose="00000400000000000000" pitchFamily="2" charset="-78"/>
              </a:rPr>
              <a:t> تمام رکوردهایی که برایمان اهمیت دارد در نتایج جستجو وجود داشته باشد (رکورد هایی که برایمان اهمیت ندارد در نتایج جستجو وجود </a:t>
            </a:r>
            <a:r>
              <a:rPr lang="fa-IR" dirty="0">
                <a:solidFill>
                  <a:srgbClr val="FF0000"/>
                </a:solidFill>
                <a:cs typeface="B Zar" panose="00000400000000000000" pitchFamily="2" charset="-78"/>
              </a:rPr>
              <a:t>ن</a:t>
            </a:r>
            <a:r>
              <a:rPr lang="fa-IR" dirty="0">
                <a:cs typeface="B Zar" panose="00000400000000000000" pitchFamily="2" charset="-78"/>
              </a:rPr>
              <a:t>داشته باشد).</a:t>
            </a:r>
          </a:p>
          <a:p>
            <a:pPr marL="0" indent="0" algn="r" rtl="1">
              <a:buNone/>
            </a:pPr>
            <a:r>
              <a:rPr lang="fa-IR" dirty="0">
                <a:cs typeface="B Zar" panose="00000400000000000000" pitchFamily="2" charset="-78"/>
              </a:rPr>
              <a:t>صرفا یک جستجو برای دستیابی به </a:t>
            </a:r>
            <a:r>
              <a:rPr lang="fa-IR" dirty="0">
                <a:solidFill>
                  <a:srgbClr val="FF0000"/>
                </a:solidFill>
                <a:cs typeface="B Zar" panose="00000400000000000000" pitchFamily="2" charset="-78"/>
              </a:rPr>
              <a:t>جامعیت </a:t>
            </a:r>
            <a:r>
              <a:rPr lang="fa-IR" dirty="0">
                <a:cs typeface="B Zar" panose="00000400000000000000" pitchFamily="2" charset="-78"/>
              </a:rPr>
              <a:t>منابع اطلاعاتی کفایت نمی کند و لازم است استراتژی های جستجوی مختلف در محیط ها (پایگاه ها)ی مختلف و گاهی در زمان های مختلف به کار برده شود.</a:t>
            </a:r>
          </a:p>
        </p:txBody>
      </p:sp>
    </p:spTree>
    <p:extLst>
      <p:ext uri="{BB962C8B-B14F-4D97-AF65-F5344CB8AC3E}">
        <p14:creationId xmlns:p14="http://schemas.microsoft.com/office/powerpoint/2010/main" val="62894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altLang="en-US" sz="4000" b="1" dirty="0">
                <a:cs typeface="B Titr" panose="00000700000000000000" pitchFamily="2" charset="-78"/>
              </a:rPr>
              <a:t>مراحل صحيح انجام يک جستجوی مناسب</a:t>
            </a:r>
            <a:endParaRPr lang="fa-IR" sz="40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pPr marL="514350" indent="-514350" algn="r" rtl="1">
              <a:buFont typeface="Arial" panose="020B0604020202020204" pitchFamily="34" charset="0"/>
              <a:buAutoNum type="arabicParenR"/>
            </a:pPr>
            <a:r>
              <a:rPr lang="fa-IR" altLang="en-US" dirty="0">
                <a:cs typeface="B Zar" panose="00000400000000000000" pitchFamily="2" charset="-78"/>
              </a:rPr>
              <a:t>انتخاب </a:t>
            </a:r>
            <a:r>
              <a:rPr lang="fa-IR" altLang="en-US" dirty="0">
                <a:solidFill>
                  <a:srgbClr val="FF0000"/>
                </a:solidFill>
                <a:cs typeface="B Zar" panose="00000400000000000000" pitchFamily="2" charset="-78"/>
              </a:rPr>
              <a:t>کليدواژه‌‌های</a:t>
            </a:r>
            <a:r>
              <a:rPr lang="fa-IR" altLang="en-US" dirty="0">
                <a:cs typeface="B Zar" panose="00000400000000000000" pitchFamily="2" charset="-78"/>
              </a:rPr>
              <a:t> مناسب و تدوین استراتژی جستجو</a:t>
            </a:r>
          </a:p>
          <a:p>
            <a:pPr marL="514350" indent="-514350" algn="r" rtl="1">
              <a:buFont typeface="Arial" panose="020B0604020202020204" pitchFamily="34" charset="0"/>
              <a:buAutoNum type="arabicParenR"/>
            </a:pPr>
            <a:r>
              <a:rPr lang="fa-IR" altLang="en-US" dirty="0">
                <a:cs typeface="B Zar" panose="00000400000000000000" pitchFamily="2" charset="-78"/>
              </a:rPr>
              <a:t>جستجوی </a:t>
            </a:r>
            <a:r>
              <a:rPr lang="fa-IR" altLang="en-US" dirty="0">
                <a:solidFill>
                  <a:srgbClr val="FF0000"/>
                </a:solidFill>
                <a:cs typeface="B Zar" panose="00000400000000000000" pitchFamily="2" charset="-78"/>
              </a:rPr>
              <a:t>بانک‌های اطلاعاتی جامع (عام) </a:t>
            </a:r>
            <a:r>
              <a:rPr lang="fa-IR" altLang="en-US" dirty="0">
                <a:cs typeface="B Zar" panose="00000400000000000000" pitchFamily="2" charset="-78"/>
              </a:rPr>
              <a:t>مانند</a:t>
            </a:r>
            <a:r>
              <a:rPr lang="fa-IR" altLang="en-US" dirty="0">
                <a:solidFill>
                  <a:srgbClr val="FF0000"/>
                </a:solidFill>
                <a:cs typeface="B Zar" panose="00000400000000000000" pitchFamily="2" charset="-78"/>
              </a:rPr>
              <a:t> </a:t>
            </a:r>
            <a:r>
              <a:rPr lang="fa-IR" altLang="en-US" dirty="0">
                <a:cs typeface="B Zar" panose="00000400000000000000" pitchFamily="2" charset="-78"/>
              </a:rPr>
              <a:t>(</a:t>
            </a:r>
            <a:r>
              <a:rPr lang="en-US" altLang="en-US" dirty="0">
                <a:latin typeface="Calibri" panose="020F0502020204030204" pitchFamily="34" charset="0"/>
                <a:cs typeface="B Zar" panose="00000400000000000000" pitchFamily="2" charset="-78"/>
              </a:rPr>
              <a:t>Medline</a:t>
            </a:r>
            <a:r>
              <a:rPr lang="fa-IR" altLang="en-US" dirty="0">
                <a:cs typeface="B Zar" panose="00000400000000000000" pitchFamily="2" charset="-78"/>
              </a:rPr>
              <a:t>، </a:t>
            </a:r>
            <a:r>
              <a:rPr lang="en-US" altLang="en-US" dirty="0">
                <a:latin typeface="Calibri" panose="020F0502020204030204" pitchFamily="34" charset="0"/>
                <a:cs typeface="B Zar" panose="00000400000000000000" pitchFamily="2" charset="-78"/>
              </a:rPr>
              <a:t>ISI</a:t>
            </a:r>
            <a:r>
              <a:rPr lang="fa-IR" altLang="en-US" dirty="0">
                <a:cs typeface="B Zar" panose="00000400000000000000" pitchFamily="2" charset="-78"/>
              </a:rPr>
              <a:t> و </a:t>
            </a:r>
            <a:r>
              <a:rPr lang="en-US" altLang="en-US" dirty="0">
                <a:latin typeface="Calibri" panose="020F0502020204030204" pitchFamily="34" charset="0"/>
                <a:cs typeface="B Zar" panose="00000400000000000000" pitchFamily="2" charset="-78"/>
              </a:rPr>
              <a:t>Scopus</a:t>
            </a:r>
            <a:r>
              <a:rPr lang="fa-IR" altLang="en-US" dirty="0">
                <a:cs typeface="B Zar" panose="00000400000000000000" pitchFamily="2" charset="-78"/>
              </a:rPr>
              <a:t>) </a:t>
            </a:r>
          </a:p>
          <a:p>
            <a:pPr marL="514350" indent="-514350" algn="r" rtl="1">
              <a:buFont typeface="Arial" panose="020B0604020202020204" pitchFamily="34" charset="0"/>
              <a:buAutoNum type="arabicParenR"/>
            </a:pPr>
            <a:r>
              <a:rPr lang="fa-IR" altLang="en-US" dirty="0">
                <a:cs typeface="B Zar" panose="00000400000000000000" pitchFamily="2" charset="-78"/>
              </a:rPr>
              <a:t>جستجوی </a:t>
            </a:r>
            <a:r>
              <a:rPr lang="fa-IR" altLang="en-US" dirty="0">
                <a:solidFill>
                  <a:srgbClr val="FF0000"/>
                </a:solidFill>
                <a:cs typeface="B Zar" panose="00000400000000000000" pitchFamily="2" charset="-78"/>
              </a:rPr>
              <a:t>بانک‌های اطلاعاتی تخصصی درصورت وجود</a:t>
            </a:r>
          </a:p>
          <a:p>
            <a:pPr marL="514350" indent="-514350" algn="r" rtl="1">
              <a:buFont typeface="Arial" panose="020B0604020202020204" pitchFamily="34" charset="0"/>
              <a:buAutoNum type="arabicParenR"/>
            </a:pPr>
            <a:r>
              <a:rPr lang="fa-IR" altLang="en-US" dirty="0">
                <a:cs typeface="B Zar" panose="00000400000000000000" pitchFamily="2" charset="-78"/>
              </a:rPr>
              <a:t>جستجوی مجموعه </a:t>
            </a:r>
            <a:r>
              <a:rPr lang="fa-IR" altLang="en-US" dirty="0">
                <a:solidFill>
                  <a:srgbClr val="FF0000"/>
                </a:solidFill>
                <a:cs typeface="B Zar" panose="00000400000000000000" pitchFamily="2" charset="-78"/>
              </a:rPr>
              <a:t>مجلات</a:t>
            </a:r>
            <a:r>
              <a:rPr lang="fa-IR" altLang="en-US" dirty="0">
                <a:cs typeface="B Zar" panose="00000400000000000000" pitchFamily="2" charset="-78"/>
              </a:rPr>
              <a:t> الکترونيک و بازيابی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  <a:cs typeface="B Zar" panose="00000400000000000000" pitchFamily="2" charset="-78"/>
              </a:rPr>
              <a:t>Fulltext</a:t>
            </a:r>
            <a:r>
              <a:rPr lang="fa-IR" altLang="en-US" dirty="0">
                <a:cs typeface="B Zar" panose="00000400000000000000" pitchFamily="2" charset="-78"/>
              </a:rPr>
              <a:t> مقالات</a:t>
            </a:r>
          </a:p>
          <a:p>
            <a:pPr marL="514350" indent="-514350" algn="r" rtl="1">
              <a:buFont typeface="Arial" panose="020B0604020202020204" pitchFamily="34" charset="0"/>
              <a:buAutoNum type="arabicParenR"/>
            </a:pPr>
            <a:r>
              <a:rPr lang="fa-IR" altLang="en-US" dirty="0">
                <a:cs typeface="B Zar" panose="00000400000000000000" pitchFamily="2" charset="-78"/>
              </a:rPr>
              <a:t>جستجوی </a:t>
            </a:r>
            <a:r>
              <a:rPr lang="fa-IR" altLang="en-US" dirty="0">
                <a:solidFill>
                  <a:srgbClr val="FF0000"/>
                </a:solidFill>
                <a:cs typeface="B Zar" panose="00000400000000000000" pitchFamily="2" charset="-78"/>
              </a:rPr>
              <a:t>وب</a:t>
            </a:r>
            <a:r>
              <a:rPr lang="fa-IR" altLang="en-US" dirty="0">
                <a:cs typeface="B Zar" panose="00000400000000000000" pitchFamily="2" charset="-78"/>
              </a:rPr>
              <a:t> ازطريق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B Zar" panose="00000400000000000000" pitchFamily="2" charset="-78"/>
              </a:rPr>
              <a:t>Google Scholar </a:t>
            </a:r>
            <a:r>
              <a:rPr lang="fa-IR" altLang="en-US" dirty="0">
                <a:solidFill>
                  <a:srgbClr val="FF0000"/>
                </a:solidFill>
                <a:latin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fa-IR" altLang="en-US" dirty="0">
                <a:cs typeface="B Zar" panose="00000400000000000000" pitchFamily="2" charset="-78"/>
              </a:rPr>
              <a:t>و بازيابی موارد باقيمانده</a:t>
            </a:r>
          </a:p>
          <a:p>
            <a:pPr marL="514350" indent="-514350" algn="r" rtl="1">
              <a:buFont typeface="Arial" panose="020B0604020202020204" pitchFamily="34" charset="0"/>
              <a:buAutoNum type="arabicParenR"/>
            </a:pPr>
            <a:r>
              <a:rPr lang="fa-IR" altLang="en-US" dirty="0">
                <a:solidFill>
                  <a:srgbClr val="FF0000"/>
                </a:solidFill>
                <a:cs typeface="B Zar" panose="00000400000000000000" pitchFamily="2" charset="-78"/>
              </a:rPr>
              <a:t>تحليل</a:t>
            </a:r>
            <a:r>
              <a:rPr lang="fa-IR" altLang="en-US" dirty="0">
                <a:cs typeface="B Zar" panose="00000400000000000000" pitchFamily="2" charset="-78"/>
              </a:rPr>
              <a:t> و ارزيابی مقالات بازيابی شده</a:t>
            </a:r>
          </a:p>
          <a:p>
            <a:pPr marL="514350" indent="-514350" algn="r" rtl="1">
              <a:buFont typeface="Arial" panose="020B0604020202020204" pitchFamily="34" charset="0"/>
              <a:buAutoNum type="arabicParenR"/>
            </a:pPr>
            <a:r>
              <a:rPr lang="fa-IR" altLang="en-US" dirty="0">
                <a:solidFill>
                  <a:srgbClr val="FF0000"/>
                </a:solidFill>
                <a:cs typeface="B Zar" panose="00000400000000000000" pitchFamily="2" charset="-78"/>
              </a:rPr>
              <a:t>استخراج اطلاعات</a:t>
            </a:r>
            <a:r>
              <a:rPr lang="fa-IR" altLang="en-US" dirty="0">
                <a:cs typeface="B Zar" panose="00000400000000000000" pitchFamily="2" charset="-78"/>
              </a:rPr>
              <a:t> مقالات و جمع‌بندی نتايج</a:t>
            </a:r>
          </a:p>
        </p:txBody>
      </p:sp>
    </p:spTree>
    <p:extLst>
      <p:ext uri="{BB962C8B-B14F-4D97-AF65-F5344CB8AC3E}">
        <p14:creationId xmlns:p14="http://schemas.microsoft.com/office/powerpoint/2010/main" val="212546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4000" dirty="0">
                <a:cs typeface="B Titr" panose="00000700000000000000" pitchFamily="2" charset="-78"/>
              </a:rPr>
              <a:t>عملگرهای بولی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dirty="0">
                <a:cs typeface="B Zar" panose="00000400000000000000" pitchFamily="2" charset="-78"/>
              </a:rPr>
              <a:t>AND</a:t>
            </a:r>
          </a:p>
          <a:p>
            <a:pPr marL="0" indent="0" algn="r" rtl="1">
              <a:buNone/>
            </a:pPr>
            <a:r>
              <a:rPr lang="fa-IR" dirty="0">
                <a:cs typeface="B Zar" panose="00000400000000000000" pitchFamily="2" charset="-78"/>
              </a:rPr>
              <a:t>یک عملگر محدود و دقیق کننده که موجب افزایش مانعیت در نتایج جستجو می شود (موجب کاهش نتایج جستجو می شود).</a:t>
            </a:r>
          </a:p>
          <a:p>
            <a:pPr marL="0" indent="0" algn="r" rtl="1">
              <a:buNone/>
            </a:pPr>
            <a:r>
              <a:rPr lang="fa-IR" dirty="0">
                <a:cs typeface="B Zar" panose="00000400000000000000" pitchFamily="2" charset="-78"/>
              </a:rPr>
              <a:t>فقط بر کلمه قبل و بعد خود تاثیر دارد و به معنای لزوم وجود این دو کلمه است.</a:t>
            </a:r>
          </a:p>
          <a:p>
            <a:pPr marL="0" indent="0" algn="r" rtl="1">
              <a:buNone/>
            </a:pPr>
            <a:r>
              <a:rPr lang="fa-IR" dirty="0">
                <a:cs typeface="B Zar" panose="00000400000000000000" pitchFamily="2" charset="-78"/>
              </a:rPr>
              <a:t>مثال: </a:t>
            </a:r>
            <a:r>
              <a:rPr lang="en-US" dirty="0">
                <a:cs typeface="B Zar" panose="00000400000000000000" pitchFamily="2" charset="-78"/>
              </a:rPr>
              <a:t>A AND B</a:t>
            </a:r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447313" y="4585855"/>
            <a:ext cx="1870364" cy="1870364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Oval 5"/>
          <p:cNvSpPr/>
          <p:nvPr/>
        </p:nvSpPr>
        <p:spPr>
          <a:xfrm>
            <a:off x="5264731" y="4585855"/>
            <a:ext cx="1870364" cy="1870364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TextBox 7"/>
          <p:cNvSpPr txBox="1"/>
          <p:nvPr/>
        </p:nvSpPr>
        <p:spPr>
          <a:xfrm>
            <a:off x="6096004" y="3962401"/>
            <a:ext cx="5274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B</a:t>
            </a:r>
            <a:endParaRPr lang="fa-IR" b="1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1019" y="3962400"/>
            <a:ext cx="5274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A</a:t>
            </a:r>
            <a:endParaRPr lang="fa-IR" b="1" dirty="0">
              <a:latin typeface="Arial Black" panose="020B0A04020102020204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264733" y="4680878"/>
            <a:ext cx="1052945" cy="1680321"/>
          </a:xfrm>
          <a:custGeom>
            <a:avLst/>
            <a:gdLst>
              <a:gd name="connsiteX0" fmla="*/ 526472 w 1052945"/>
              <a:gd name="connsiteY0" fmla="*/ 0 h 1680321"/>
              <a:gd name="connsiteX1" fmla="*/ 563526 w 1052945"/>
              <a:gd name="connsiteY1" fmla="*/ 17849 h 1680321"/>
              <a:gd name="connsiteX2" fmla="*/ 1052945 w 1052945"/>
              <a:gd name="connsiteY2" fmla="*/ 840160 h 1680321"/>
              <a:gd name="connsiteX3" fmla="*/ 563526 w 1052945"/>
              <a:gd name="connsiteY3" fmla="*/ 1662471 h 1680321"/>
              <a:gd name="connsiteX4" fmla="*/ 526472 w 1052945"/>
              <a:gd name="connsiteY4" fmla="*/ 1680321 h 1680321"/>
              <a:gd name="connsiteX5" fmla="*/ 489419 w 1052945"/>
              <a:gd name="connsiteY5" fmla="*/ 1662471 h 1680321"/>
              <a:gd name="connsiteX6" fmla="*/ 0 w 1052945"/>
              <a:gd name="connsiteY6" fmla="*/ 840160 h 1680321"/>
              <a:gd name="connsiteX7" fmla="*/ 489419 w 1052945"/>
              <a:gd name="connsiteY7" fmla="*/ 17849 h 168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945" h="1680321">
                <a:moveTo>
                  <a:pt x="526472" y="0"/>
                </a:moveTo>
                <a:lnTo>
                  <a:pt x="563526" y="17849"/>
                </a:lnTo>
                <a:cubicBezTo>
                  <a:pt x="855046" y="176213"/>
                  <a:pt x="1052945" y="485075"/>
                  <a:pt x="1052945" y="840160"/>
                </a:cubicBezTo>
                <a:cubicBezTo>
                  <a:pt x="1052945" y="1195245"/>
                  <a:pt x="855046" y="1504108"/>
                  <a:pt x="563526" y="1662471"/>
                </a:cubicBezTo>
                <a:lnTo>
                  <a:pt x="526472" y="1680321"/>
                </a:lnTo>
                <a:lnTo>
                  <a:pt x="489419" y="1662471"/>
                </a:lnTo>
                <a:cubicBezTo>
                  <a:pt x="197899" y="1504108"/>
                  <a:pt x="0" y="1195245"/>
                  <a:pt x="0" y="840160"/>
                </a:cubicBezTo>
                <a:cubicBezTo>
                  <a:pt x="0" y="485075"/>
                  <a:pt x="197899" y="176213"/>
                  <a:pt x="489419" y="17849"/>
                </a:cubicBez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7849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  <p:bldP spid="8" grpId="0"/>
      <p:bldP spid="9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4000" dirty="0">
                <a:cs typeface="B Titr" panose="00000700000000000000" pitchFamily="2" charset="-78"/>
              </a:rPr>
              <a:t>عملگرهای بولی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 startAt="2"/>
            </a:pPr>
            <a:r>
              <a:rPr lang="en-US" dirty="0">
                <a:cs typeface="B Zar" panose="00000400000000000000" pitchFamily="2" charset="-78"/>
              </a:rPr>
              <a:t>OR</a:t>
            </a:r>
          </a:p>
          <a:p>
            <a:pPr marL="0" indent="0" algn="r" rtl="1">
              <a:buNone/>
            </a:pPr>
            <a:r>
              <a:rPr lang="fa-IR" dirty="0">
                <a:cs typeface="B Zar" panose="00000400000000000000" pitchFamily="2" charset="-78"/>
              </a:rPr>
              <a:t>یک عملگر گسترش دهنده است که موجب افزایش جامعیت در نتایج جستجو می شود (موجب افزایش نتایج جستجو می شود).</a:t>
            </a:r>
          </a:p>
          <a:p>
            <a:pPr marL="0" indent="0" algn="r" rtl="1">
              <a:buNone/>
            </a:pPr>
            <a:r>
              <a:rPr lang="fa-IR" dirty="0">
                <a:cs typeface="B Zar" panose="00000400000000000000" pitchFamily="2" charset="-78"/>
              </a:rPr>
              <a:t>فقط بر کلمه قبل و بعد خود تاثیر دارد و به معنای وجود یکی از این دو کلمه و یا هر دو است.</a:t>
            </a:r>
          </a:p>
          <a:p>
            <a:pPr marL="0" indent="0" algn="r" rtl="1">
              <a:buNone/>
            </a:pPr>
            <a:r>
              <a:rPr lang="fa-IR" dirty="0">
                <a:cs typeface="B Zar" panose="00000400000000000000" pitchFamily="2" charset="-78"/>
              </a:rPr>
              <a:t>مثال: </a:t>
            </a:r>
            <a:r>
              <a:rPr lang="en-US" dirty="0">
                <a:cs typeface="B Zar" panose="00000400000000000000" pitchFamily="2" charset="-78"/>
              </a:rPr>
              <a:t>A OR B</a:t>
            </a:r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7051958" y="4585855"/>
            <a:ext cx="1870364" cy="1870364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Oval 5"/>
          <p:cNvSpPr/>
          <p:nvPr/>
        </p:nvSpPr>
        <p:spPr>
          <a:xfrm>
            <a:off x="7869376" y="4585855"/>
            <a:ext cx="1870364" cy="1870364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TextBox 7"/>
          <p:cNvSpPr txBox="1"/>
          <p:nvPr/>
        </p:nvSpPr>
        <p:spPr>
          <a:xfrm>
            <a:off x="8700649" y="3962401"/>
            <a:ext cx="5274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B</a:t>
            </a:r>
            <a:endParaRPr lang="fa-IR" b="1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05664" y="3962400"/>
            <a:ext cx="5274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A</a:t>
            </a:r>
            <a:endParaRPr lang="fa-IR" b="1" dirty="0">
              <a:latin typeface="Arial Black" panose="020B0A0402010202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051958" y="4585856"/>
            <a:ext cx="2687782" cy="1870364"/>
          </a:xfrm>
          <a:custGeom>
            <a:avLst/>
            <a:gdLst>
              <a:gd name="connsiteX0" fmla="*/ 935182 w 2687782"/>
              <a:gd name="connsiteY0" fmla="*/ 0 h 1870364"/>
              <a:gd name="connsiteX1" fmla="*/ 1299197 w 2687782"/>
              <a:gd name="connsiteY1" fmla="*/ 73491 h 1870364"/>
              <a:gd name="connsiteX2" fmla="*/ 1343891 w 2687782"/>
              <a:gd name="connsiteY2" fmla="*/ 95022 h 1870364"/>
              <a:gd name="connsiteX3" fmla="*/ 1388585 w 2687782"/>
              <a:gd name="connsiteY3" fmla="*/ 73491 h 1870364"/>
              <a:gd name="connsiteX4" fmla="*/ 1752600 w 2687782"/>
              <a:gd name="connsiteY4" fmla="*/ 0 h 1870364"/>
              <a:gd name="connsiteX5" fmla="*/ 2687782 w 2687782"/>
              <a:gd name="connsiteY5" fmla="*/ 935182 h 1870364"/>
              <a:gd name="connsiteX6" fmla="*/ 1752600 w 2687782"/>
              <a:gd name="connsiteY6" fmla="*/ 1870364 h 1870364"/>
              <a:gd name="connsiteX7" fmla="*/ 1388585 w 2687782"/>
              <a:gd name="connsiteY7" fmla="*/ 1796873 h 1870364"/>
              <a:gd name="connsiteX8" fmla="*/ 1343891 w 2687782"/>
              <a:gd name="connsiteY8" fmla="*/ 1775343 h 1870364"/>
              <a:gd name="connsiteX9" fmla="*/ 1299197 w 2687782"/>
              <a:gd name="connsiteY9" fmla="*/ 1796873 h 1870364"/>
              <a:gd name="connsiteX10" fmla="*/ 935182 w 2687782"/>
              <a:gd name="connsiteY10" fmla="*/ 1870364 h 1870364"/>
              <a:gd name="connsiteX11" fmla="*/ 0 w 2687782"/>
              <a:gd name="connsiteY11" fmla="*/ 935182 h 1870364"/>
              <a:gd name="connsiteX12" fmla="*/ 935182 w 2687782"/>
              <a:gd name="connsiteY12" fmla="*/ 0 h 187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7782" h="1870364">
                <a:moveTo>
                  <a:pt x="935182" y="0"/>
                </a:moveTo>
                <a:cubicBezTo>
                  <a:pt x="1064304" y="0"/>
                  <a:pt x="1187314" y="26169"/>
                  <a:pt x="1299197" y="73491"/>
                </a:cubicBezTo>
                <a:lnTo>
                  <a:pt x="1343891" y="95022"/>
                </a:lnTo>
                <a:lnTo>
                  <a:pt x="1388585" y="73491"/>
                </a:lnTo>
                <a:cubicBezTo>
                  <a:pt x="1500469" y="26169"/>
                  <a:pt x="1623479" y="0"/>
                  <a:pt x="1752600" y="0"/>
                </a:cubicBezTo>
                <a:cubicBezTo>
                  <a:pt x="2269087" y="0"/>
                  <a:pt x="2687782" y="418695"/>
                  <a:pt x="2687782" y="935182"/>
                </a:cubicBezTo>
                <a:cubicBezTo>
                  <a:pt x="2687782" y="1451669"/>
                  <a:pt x="2269087" y="1870364"/>
                  <a:pt x="1752600" y="1870364"/>
                </a:cubicBezTo>
                <a:cubicBezTo>
                  <a:pt x="1623479" y="1870364"/>
                  <a:pt x="1500469" y="1844196"/>
                  <a:pt x="1388585" y="1796873"/>
                </a:cubicBezTo>
                <a:lnTo>
                  <a:pt x="1343891" y="1775343"/>
                </a:lnTo>
                <a:lnTo>
                  <a:pt x="1299197" y="1796873"/>
                </a:lnTo>
                <a:cubicBezTo>
                  <a:pt x="1187314" y="1844196"/>
                  <a:pt x="1064304" y="1870364"/>
                  <a:pt x="935182" y="1870364"/>
                </a:cubicBezTo>
                <a:cubicBezTo>
                  <a:pt x="418695" y="1870364"/>
                  <a:pt x="0" y="1451669"/>
                  <a:pt x="0" y="935182"/>
                </a:cubicBezTo>
                <a:cubicBezTo>
                  <a:pt x="0" y="418695"/>
                  <a:pt x="418695" y="0"/>
                  <a:pt x="935182" y="0"/>
                </a:cubicBezTo>
                <a:close/>
              </a:path>
            </a:pathLst>
          </a:custGeom>
          <a:solidFill>
            <a:srgbClr val="FF000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493184" y="3749457"/>
            <a:ext cx="5602816" cy="3108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fa-IR" sz="2800" dirty="0">
                <a:cs typeface="B Zar" panose="00000400000000000000" pitchFamily="2" charset="-78"/>
              </a:rPr>
              <a:t>موارد استفاده از عملگر </a:t>
            </a:r>
            <a:r>
              <a:rPr lang="en-US" sz="2800" dirty="0">
                <a:cs typeface="B Zar" panose="00000400000000000000" pitchFamily="2" charset="-78"/>
              </a:rPr>
              <a:t>OR</a:t>
            </a:r>
            <a:r>
              <a:rPr lang="fa-IR" sz="2800" dirty="0">
                <a:cs typeface="B Zar" panose="00000400000000000000" pitchFamily="2" charset="-78"/>
              </a:rPr>
              <a:t>:</a:t>
            </a:r>
          </a:p>
          <a:p>
            <a:pPr marL="342900" indent="-342900" algn="r" rtl="1">
              <a:buAutoNum type="arabicPeriod"/>
            </a:pPr>
            <a:r>
              <a:rPr lang="fa-IR" sz="2800" dirty="0">
                <a:cs typeface="B Zar" panose="00000400000000000000" pitchFamily="2" charset="-78"/>
              </a:rPr>
              <a:t>کلمات مترادف</a:t>
            </a:r>
          </a:p>
          <a:p>
            <a:pPr marL="342900" indent="-342900" algn="r" rtl="1">
              <a:buAutoNum type="arabicPeriod"/>
            </a:pPr>
            <a:r>
              <a:rPr lang="fa-IR" sz="2800" dirty="0">
                <a:cs typeface="B Zar" panose="00000400000000000000" pitchFamily="2" charset="-78"/>
              </a:rPr>
              <a:t>کلمات مرتبط</a:t>
            </a:r>
          </a:p>
          <a:p>
            <a:pPr marL="342900" indent="-342900" algn="r" rtl="1">
              <a:buAutoNum type="arabicPeriod"/>
            </a:pPr>
            <a:r>
              <a:rPr lang="fa-IR" sz="2800" dirty="0">
                <a:cs typeface="B Zar" panose="00000400000000000000" pitchFamily="2" charset="-78"/>
              </a:rPr>
              <a:t>کلمات هم خانواده؛ مفرد و جمع، جمع بی قاعده</a:t>
            </a:r>
          </a:p>
          <a:p>
            <a:pPr marL="342900" indent="-342900" algn="r" rtl="1">
              <a:buAutoNum type="arabicPeriod"/>
            </a:pPr>
            <a:r>
              <a:rPr lang="fa-IR" sz="2800" dirty="0">
                <a:cs typeface="B Zar" panose="00000400000000000000" pitchFamily="2" charset="-78"/>
              </a:rPr>
              <a:t>کلمات با املای متفاوت</a:t>
            </a:r>
          </a:p>
          <a:p>
            <a:pPr marL="342900" indent="-342900" algn="r" rtl="1">
              <a:buAutoNum type="arabicPeriod"/>
            </a:pPr>
            <a:r>
              <a:rPr lang="fa-IR" sz="2800" dirty="0">
                <a:cs typeface="B Zar" panose="00000400000000000000" pitchFamily="2" charset="-78"/>
              </a:rPr>
              <a:t>اختصارات</a:t>
            </a:r>
          </a:p>
          <a:p>
            <a:pPr marL="342900" indent="-342900" algn="r" rtl="1">
              <a:buAutoNum type="arabicPeriod"/>
            </a:pPr>
            <a:r>
              <a:rPr lang="fa-IR" sz="2800" dirty="0">
                <a:cs typeface="B Zar" panose="00000400000000000000" pitchFamily="2" charset="-78"/>
              </a:rPr>
              <a:t>زبان های مختلف</a:t>
            </a:r>
          </a:p>
        </p:txBody>
      </p:sp>
    </p:spTree>
    <p:extLst>
      <p:ext uri="{BB962C8B-B14F-4D97-AF65-F5344CB8AC3E}">
        <p14:creationId xmlns:p14="http://schemas.microsoft.com/office/powerpoint/2010/main" val="205686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  <p:bldP spid="6" grpId="0" animBg="1"/>
      <p:bldP spid="8" grpId="0"/>
      <p:bldP spid="9" grpId="0"/>
      <p:bldP spid="11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4000" dirty="0">
                <a:cs typeface="B Titr" panose="00000700000000000000" pitchFamily="2" charset="-78"/>
              </a:rPr>
              <a:t>عملگرهای بولی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98437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 startAt="3"/>
            </a:pPr>
            <a:r>
              <a:rPr lang="en-US" dirty="0">
                <a:cs typeface="B Zar" panose="00000400000000000000" pitchFamily="2" charset="-78"/>
              </a:rPr>
              <a:t>NOT</a:t>
            </a:r>
          </a:p>
          <a:p>
            <a:pPr marL="0" indent="0" algn="r" rtl="1">
              <a:buNone/>
            </a:pPr>
            <a:r>
              <a:rPr lang="fa-IR" dirty="0">
                <a:cs typeface="B Zar" panose="00000400000000000000" pitchFamily="2" charset="-78"/>
              </a:rPr>
              <a:t>یک عملگر محدود کننده است که موجب افزایش مانعیت در نتایج جستجو می شود (موجب کاهش نتایج جستجو می شود).</a:t>
            </a:r>
          </a:p>
          <a:p>
            <a:pPr marL="0" indent="0" algn="r" rtl="1">
              <a:buNone/>
            </a:pPr>
            <a:r>
              <a:rPr lang="fa-IR" dirty="0">
                <a:cs typeface="B Zar" panose="00000400000000000000" pitchFamily="2" charset="-78"/>
              </a:rPr>
              <a:t>فقط بر کلمه بعد خود تاثیر دارد و به معنای عدم وجود کلمه بعد خود است (ترتیب مهم است).</a:t>
            </a:r>
          </a:p>
          <a:p>
            <a:pPr marL="0" indent="0" algn="r" rtl="1">
              <a:buNone/>
            </a:pPr>
            <a:r>
              <a:rPr lang="fa-IR" dirty="0">
                <a:cs typeface="B Zar" panose="00000400000000000000" pitchFamily="2" charset="-78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6871863" y="4585855"/>
            <a:ext cx="1870364" cy="1870364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Oval 5"/>
          <p:cNvSpPr/>
          <p:nvPr/>
        </p:nvSpPr>
        <p:spPr>
          <a:xfrm>
            <a:off x="7689281" y="4585855"/>
            <a:ext cx="1870364" cy="1870364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TextBox 7"/>
          <p:cNvSpPr txBox="1"/>
          <p:nvPr/>
        </p:nvSpPr>
        <p:spPr>
          <a:xfrm>
            <a:off x="8520554" y="3962401"/>
            <a:ext cx="5274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B</a:t>
            </a:r>
            <a:endParaRPr lang="fa-IR" b="1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25569" y="3962400"/>
            <a:ext cx="5274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A</a:t>
            </a:r>
            <a:endParaRPr lang="fa-IR" b="1" dirty="0">
              <a:latin typeface="Arial Black" panose="020B0A040201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74639" y="4585852"/>
            <a:ext cx="1870364" cy="1870364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Oval 11"/>
          <p:cNvSpPr/>
          <p:nvPr/>
        </p:nvSpPr>
        <p:spPr>
          <a:xfrm>
            <a:off x="2092057" y="4585852"/>
            <a:ext cx="1870364" cy="1870364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TextBox 12"/>
          <p:cNvSpPr txBox="1"/>
          <p:nvPr/>
        </p:nvSpPr>
        <p:spPr>
          <a:xfrm>
            <a:off x="2923330" y="3962398"/>
            <a:ext cx="5274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B</a:t>
            </a:r>
            <a:endParaRPr lang="fa-IR" b="1" dirty="0"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345" y="3962397"/>
            <a:ext cx="5274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A</a:t>
            </a:r>
            <a:endParaRPr lang="fa-IR" b="1" dirty="0">
              <a:latin typeface="Arial Black" panose="020B0A04020102020204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618531" y="4585852"/>
            <a:ext cx="1343891" cy="1870364"/>
          </a:xfrm>
          <a:custGeom>
            <a:avLst/>
            <a:gdLst>
              <a:gd name="connsiteX0" fmla="*/ 408709 w 1343891"/>
              <a:gd name="connsiteY0" fmla="*/ 0 h 1870364"/>
              <a:gd name="connsiteX1" fmla="*/ 1343891 w 1343891"/>
              <a:gd name="connsiteY1" fmla="*/ 935182 h 1870364"/>
              <a:gd name="connsiteX2" fmla="*/ 408709 w 1343891"/>
              <a:gd name="connsiteY2" fmla="*/ 1870364 h 1870364"/>
              <a:gd name="connsiteX3" fmla="*/ 44694 w 1343891"/>
              <a:gd name="connsiteY3" fmla="*/ 1796873 h 1870364"/>
              <a:gd name="connsiteX4" fmla="*/ 0 w 1343891"/>
              <a:gd name="connsiteY4" fmla="*/ 1775343 h 1870364"/>
              <a:gd name="connsiteX5" fmla="*/ 37054 w 1343891"/>
              <a:gd name="connsiteY5" fmla="*/ 1757493 h 1870364"/>
              <a:gd name="connsiteX6" fmla="*/ 526473 w 1343891"/>
              <a:gd name="connsiteY6" fmla="*/ 935182 h 1870364"/>
              <a:gd name="connsiteX7" fmla="*/ 37054 w 1343891"/>
              <a:gd name="connsiteY7" fmla="*/ 112871 h 1870364"/>
              <a:gd name="connsiteX8" fmla="*/ 0 w 1343891"/>
              <a:gd name="connsiteY8" fmla="*/ 95021 h 1870364"/>
              <a:gd name="connsiteX9" fmla="*/ 44694 w 1343891"/>
              <a:gd name="connsiteY9" fmla="*/ 73491 h 1870364"/>
              <a:gd name="connsiteX10" fmla="*/ 408709 w 1343891"/>
              <a:gd name="connsiteY10" fmla="*/ 0 h 187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3891" h="1870364">
                <a:moveTo>
                  <a:pt x="408709" y="0"/>
                </a:moveTo>
                <a:cubicBezTo>
                  <a:pt x="925196" y="0"/>
                  <a:pt x="1343891" y="418695"/>
                  <a:pt x="1343891" y="935182"/>
                </a:cubicBezTo>
                <a:cubicBezTo>
                  <a:pt x="1343891" y="1451669"/>
                  <a:pt x="925196" y="1870364"/>
                  <a:pt x="408709" y="1870364"/>
                </a:cubicBezTo>
                <a:cubicBezTo>
                  <a:pt x="279587" y="1870364"/>
                  <a:pt x="156578" y="1844196"/>
                  <a:pt x="44694" y="1796873"/>
                </a:cubicBezTo>
                <a:lnTo>
                  <a:pt x="0" y="1775343"/>
                </a:lnTo>
                <a:lnTo>
                  <a:pt x="37054" y="1757493"/>
                </a:lnTo>
                <a:cubicBezTo>
                  <a:pt x="328574" y="1599130"/>
                  <a:pt x="526473" y="1290267"/>
                  <a:pt x="526473" y="935182"/>
                </a:cubicBezTo>
                <a:cubicBezTo>
                  <a:pt x="526473" y="580097"/>
                  <a:pt x="328574" y="271235"/>
                  <a:pt x="37054" y="112871"/>
                </a:cubicBezTo>
                <a:lnTo>
                  <a:pt x="0" y="95021"/>
                </a:lnTo>
                <a:lnTo>
                  <a:pt x="44694" y="73491"/>
                </a:lnTo>
                <a:cubicBezTo>
                  <a:pt x="156578" y="26169"/>
                  <a:pt x="279587" y="0"/>
                  <a:pt x="408709" y="0"/>
                </a:cubicBezTo>
                <a:close/>
              </a:path>
            </a:pathLst>
          </a:custGeom>
          <a:solidFill>
            <a:srgbClr val="FF000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9687669" y="4997814"/>
            <a:ext cx="196399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800" dirty="0">
                <a:cs typeface="B Zar" panose="00000400000000000000" pitchFamily="2" charset="-78"/>
              </a:rPr>
              <a:t>مثال: </a:t>
            </a:r>
            <a:r>
              <a:rPr lang="en-US" sz="2800" dirty="0">
                <a:cs typeface="B Zar" panose="00000400000000000000" pitchFamily="2" charset="-78"/>
              </a:rPr>
              <a:t>A NOT B</a:t>
            </a:r>
            <a:endParaRPr lang="fa-IR" sz="2800" dirty="0">
              <a:cs typeface="B Zar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5864" y="5043055"/>
            <a:ext cx="196399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800" dirty="0">
                <a:cs typeface="B Zar" panose="00000400000000000000" pitchFamily="2" charset="-78"/>
              </a:rPr>
              <a:t>مثال: </a:t>
            </a:r>
            <a:r>
              <a:rPr lang="en-US" sz="2800" dirty="0">
                <a:cs typeface="B Zar" panose="00000400000000000000" pitchFamily="2" charset="-78"/>
              </a:rPr>
              <a:t>B NOT A</a:t>
            </a:r>
            <a:endParaRPr lang="fa-IR" sz="2800" dirty="0">
              <a:cs typeface="B Zar" panose="00000400000000000000" pitchFamily="2" charset="-78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6871864" y="4599920"/>
            <a:ext cx="1343891" cy="1870364"/>
          </a:xfrm>
          <a:custGeom>
            <a:avLst/>
            <a:gdLst>
              <a:gd name="connsiteX0" fmla="*/ 935182 w 1343891"/>
              <a:gd name="connsiteY0" fmla="*/ 0 h 1870364"/>
              <a:gd name="connsiteX1" fmla="*/ 1299197 w 1343891"/>
              <a:gd name="connsiteY1" fmla="*/ 73491 h 1870364"/>
              <a:gd name="connsiteX2" fmla="*/ 1343891 w 1343891"/>
              <a:gd name="connsiteY2" fmla="*/ 95021 h 1870364"/>
              <a:gd name="connsiteX3" fmla="*/ 1306837 w 1343891"/>
              <a:gd name="connsiteY3" fmla="*/ 112871 h 1870364"/>
              <a:gd name="connsiteX4" fmla="*/ 817418 w 1343891"/>
              <a:gd name="connsiteY4" fmla="*/ 935182 h 1870364"/>
              <a:gd name="connsiteX5" fmla="*/ 1306837 w 1343891"/>
              <a:gd name="connsiteY5" fmla="*/ 1757493 h 1870364"/>
              <a:gd name="connsiteX6" fmla="*/ 1343891 w 1343891"/>
              <a:gd name="connsiteY6" fmla="*/ 1775343 h 1870364"/>
              <a:gd name="connsiteX7" fmla="*/ 1299197 w 1343891"/>
              <a:gd name="connsiteY7" fmla="*/ 1796873 h 1870364"/>
              <a:gd name="connsiteX8" fmla="*/ 935182 w 1343891"/>
              <a:gd name="connsiteY8" fmla="*/ 1870364 h 1870364"/>
              <a:gd name="connsiteX9" fmla="*/ 0 w 1343891"/>
              <a:gd name="connsiteY9" fmla="*/ 935182 h 1870364"/>
              <a:gd name="connsiteX10" fmla="*/ 935182 w 1343891"/>
              <a:gd name="connsiteY10" fmla="*/ 0 h 187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3891" h="1870364">
                <a:moveTo>
                  <a:pt x="935182" y="0"/>
                </a:moveTo>
                <a:cubicBezTo>
                  <a:pt x="1064304" y="0"/>
                  <a:pt x="1187314" y="26169"/>
                  <a:pt x="1299197" y="73491"/>
                </a:cubicBezTo>
                <a:lnTo>
                  <a:pt x="1343891" y="95021"/>
                </a:lnTo>
                <a:lnTo>
                  <a:pt x="1306837" y="112871"/>
                </a:lnTo>
                <a:cubicBezTo>
                  <a:pt x="1015317" y="271235"/>
                  <a:pt x="817418" y="580097"/>
                  <a:pt x="817418" y="935182"/>
                </a:cubicBezTo>
                <a:cubicBezTo>
                  <a:pt x="817418" y="1290267"/>
                  <a:pt x="1015317" y="1599130"/>
                  <a:pt x="1306837" y="1757493"/>
                </a:cubicBezTo>
                <a:lnTo>
                  <a:pt x="1343891" y="1775343"/>
                </a:lnTo>
                <a:lnTo>
                  <a:pt x="1299197" y="1796873"/>
                </a:lnTo>
                <a:cubicBezTo>
                  <a:pt x="1187314" y="1844196"/>
                  <a:pt x="1064304" y="1870364"/>
                  <a:pt x="935182" y="1870364"/>
                </a:cubicBezTo>
                <a:cubicBezTo>
                  <a:pt x="418695" y="1870364"/>
                  <a:pt x="0" y="1451669"/>
                  <a:pt x="0" y="935182"/>
                </a:cubicBezTo>
                <a:cubicBezTo>
                  <a:pt x="0" y="418695"/>
                  <a:pt x="418695" y="0"/>
                  <a:pt x="935182" y="0"/>
                </a:cubicBezTo>
                <a:close/>
              </a:path>
            </a:pathLst>
          </a:custGeom>
          <a:solidFill>
            <a:srgbClr val="FF000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2463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  <p:bldP spid="6" grpId="0" animBg="1"/>
      <p:bldP spid="8" grpId="0"/>
      <p:bldP spid="9" grpId="0"/>
      <p:bldP spid="10" grpId="0" animBg="1"/>
      <p:bldP spid="12" grpId="0" animBg="1"/>
      <p:bldP spid="13" grpId="0"/>
      <p:bldP spid="14" grpId="0"/>
      <p:bldP spid="24" grpId="0" animBg="1"/>
      <p:bldP spid="4" grpId="0"/>
      <p:bldP spid="7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Titr" panose="00000700000000000000" pitchFamily="2" charset="-78"/>
              </a:rPr>
              <a:t>سایر ابزارها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8634"/>
            <a:ext cx="10515600" cy="5114241"/>
          </a:xfrm>
        </p:spPr>
        <p:txBody>
          <a:bodyPr>
            <a:normAutofit fontScale="92500" lnSpcReduction="1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>
                <a:cs typeface="B Zar" panose="00000400000000000000" pitchFamily="2" charset="-78"/>
              </a:rPr>
              <a:t>Truncation</a:t>
            </a: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غالبا از علامت * استفاده می شود و با اضافه کردن آن به ریشه لغت (حروف ابتدایی کلمه) تمام لغاتی که با آن حروف شروع می شود بازیابی می شوند.</a:t>
            </a:r>
          </a:p>
          <a:p>
            <a:r>
              <a:rPr lang="en-US" dirty="0">
                <a:cs typeface="B Zar" panose="00000400000000000000" pitchFamily="2" charset="-78"/>
              </a:rPr>
              <a:t>Example: </a:t>
            </a:r>
            <a:r>
              <a:rPr lang="en-US" dirty="0" err="1">
                <a:cs typeface="B Zar" panose="00000400000000000000" pitchFamily="2" charset="-78"/>
              </a:rPr>
              <a:t>electrocardiogra</a:t>
            </a:r>
            <a:r>
              <a:rPr lang="en-US" dirty="0">
                <a:cs typeface="B Zar" panose="00000400000000000000" pitchFamily="2" charset="-78"/>
              </a:rPr>
              <a:t>* = electrocardiogra</a:t>
            </a:r>
            <a:r>
              <a:rPr lang="en-US" dirty="0">
                <a:solidFill>
                  <a:srgbClr val="FF0000"/>
                </a:solidFill>
                <a:cs typeface="B Zar" panose="00000400000000000000" pitchFamily="2" charset="-78"/>
              </a:rPr>
              <a:t>m</a:t>
            </a:r>
            <a:r>
              <a:rPr lang="en-US" dirty="0">
                <a:cs typeface="B Zar" panose="00000400000000000000" pitchFamily="2" charset="-78"/>
              </a:rPr>
              <a:t> OR electrocardiogra</a:t>
            </a:r>
            <a:r>
              <a:rPr lang="en-US" dirty="0">
                <a:solidFill>
                  <a:srgbClr val="FF0000"/>
                </a:solidFill>
                <a:cs typeface="B Zar" panose="00000400000000000000" pitchFamily="2" charset="-78"/>
              </a:rPr>
              <a:t>ph</a:t>
            </a:r>
            <a:r>
              <a:rPr lang="en-US" dirty="0">
                <a:cs typeface="B Zar" panose="00000400000000000000" pitchFamily="2" charset="-78"/>
              </a:rPr>
              <a:t> OR electrocardiogra</a:t>
            </a:r>
            <a:r>
              <a:rPr lang="en-US" dirty="0">
                <a:solidFill>
                  <a:srgbClr val="FF0000"/>
                </a:solidFill>
                <a:cs typeface="B Zar" panose="00000400000000000000" pitchFamily="2" charset="-78"/>
              </a:rPr>
              <a:t>phy</a:t>
            </a:r>
            <a:r>
              <a:rPr lang="en-US" dirty="0">
                <a:cs typeface="B Zar" panose="00000400000000000000" pitchFamily="2" charset="-78"/>
              </a:rPr>
              <a:t> Or Electrocardiogra</a:t>
            </a:r>
            <a:r>
              <a:rPr lang="en-US" dirty="0">
                <a:solidFill>
                  <a:srgbClr val="FF0000"/>
                </a:solidFill>
                <a:cs typeface="B Zar" panose="00000400000000000000" pitchFamily="2" charset="-78"/>
              </a:rPr>
              <a:t>phs</a:t>
            </a: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در اصل همان عملگر </a:t>
            </a:r>
            <a:r>
              <a:rPr lang="en-US" dirty="0">
                <a:cs typeface="B Zar" panose="00000400000000000000" pitchFamily="2" charset="-78"/>
              </a:rPr>
              <a:t>OR</a:t>
            </a:r>
            <a:r>
              <a:rPr lang="fa-IR" dirty="0">
                <a:cs typeface="B Zar" panose="00000400000000000000" pitchFamily="2" charset="-78"/>
              </a:rPr>
              <a:t> است و نتایج را گسترش می دهد، جامعیت را افزایش می دهد و اگر درست استفاده نشود مانعیت را کاهش می دهد:</a:t>
            </a:r>
          </a:p>
          <a:p>
            <a:r>
              <a:rPr lang="en-US" dirty="0">
                <a:cs typeface="B Zar" panose="00000400000000000000" pitchFamily="2" charset="-78"/>
              </a:rPr>
              <a:t>Example: cat* = cat OR cat</a:t>
            </a:r>
            <a:r>
              <a:rPr lang="en-US" dirty="0">
                <a:solidFill>
                  <a:srgbClr val="FF0000"/>
                </a:solidFill>
                <a:cs typeface="B Zar" panose="00000400000000000000" pitchFamily="2" charset="-78"/>
              </a:rPr>
              <a:t>s</a:t>
            </a:r>
            <a:r>
              <a:rPr lang="en-US" dirty="0">
                <a:cs typeface="B Zar" panose="00000400000000000000" pitchFamily="2" charset="-78"/>
              </a:rPr>
              <a:t> OR cat</a:t>
            </a:r>
            <a:r>
              <a:rPr lang="en-US" dirty="0">
                <a:solidFill>
                  <a:srgbClr val="FF0000"/>
                </a:solidFill>
                <a:cs typeface="B Zar" panose="00000400000000000000" pitchFamily="2" charset="-78"/>
              </a:rPr>
              <a:t>astrophe</a:t>
            </a:r>
            <a:r>
              <a:rPr lang="en-US" dirty="0">
                <a:cs typeface="B Zar" panose="00000400000000000000" pitchFamily="2" charset="-78"/>
              </a:rPr>
              <a:t> OR cat</a:t>
            </a:r>
            <a:r>
              <a:rPr lang="en-US" dirty="0">
                <a:solidFill>
                  <a:srgbClr val="FF0000"/>
                </a:solidFill>
                <a:cs typeface="B Zar" panose="00000400000000000000" pitchFamily="2" charset="-78"/>
              </a:rPr>
              <a:t>aract</a:t>
            </a:r>
            <a:r>
              <a:rPr lang="en-US" dirty="0">
                <a:cs typeface="B Zar" panose="00000400000000000000" pitchFamily="2" charset="-78"/>
              </a:rPr>
              <a:t> OR cat</a:t>
            </a:r>
            <a:r>
              <a:rPr lang="en-US" dirty="0">
                <a:solidFill>
                  <a:srgbClr val="FF0000"/>
                </a:solidFill>
                <a:cs typeface="B Zar" panose="00000400000000000000" pitchFamily="2" charset="-78"/>
              </a:rPr>
              <a:t>egory</a:t>
            </a:r>
            <a:r>
              <a:rPr lang="en-US" dirty="0">
                <a:cs typeface="B Zar" panose="00000400000000000000" pitchFamily="2" charset="-78"/>
              </a:rPr>
              <a:t> OR …</a:t>
            </a: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در چنین مواقعی بهتر است از عملگر </a:t>
            </a:r>
            <a:r>
              <a:rPr lang="en-US" dirty="0">
                <a:cs typeface="B Zar" panose="00000400000000000000" pitchFamily="2" charset="-78"/>
              </a:rPr>
              <a:t>OR</a:t>
            </a:r>
            <a:r>
              <a:rPr lang="fa-IR" dirty="0">
                <a:cs typeface="B Zar" panose="00000400000000000000" pitchFamily="2" charset="-78"/>
              </a:rPr>
              <a:t> استفاده شود: </a:t>
            </a:r>
            <a:r>
              <a:rPr lang="en-US" dirty="0">
                <a:cs typeface="B Zar" panose="00000400000000000000" pitchFamily="2" charset="-78"/>
              </a:rPr>
              <a:t>cat OR cat</a:t>
            </a:r>
            <a:r>
              <a:rPr lang="en-US" dirty="0">
                <a:solidFill>
                  <a:srgbClr val="FF0000"/>
                </a:solidFill>
                <a:cs typeface="B Zar" panose="00000400000000000000" pitchFamily="2" charset="-78"/>
              </a:rPr>
              <a:t>s</a:t>
            </a:r>
            <a:r>
              <a:rPr lang="en-US" dirty="0">
                <a:cs typeface="B Zar" panose="00000400000000000000" pitchFamily="2" charset="-78"/>
              </a:rPr>
              <a:t> </a:t>
            </a: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و یا حروف ابتدایی بیشتری وارد کنیم:</a:t>
            </a:r>
          </a:p>
          <a:p>
            <a:r>
              <a:rPr lang="en-US" dirty="0">
                <a:cs typeface="B Zar" panose="00000400000000000000" pitchFamily="2" charset="-78"/>
              </a:rPr>
              <a:t>Example: </a:t>
            </a:r>
            <a:r>
              <a:rPr lang="en-US" dirty="0" err="1">
                <a:cs typeface="B Zar" panose="00000400000000000000" pitchFamily="2" charset="-78"/>
              </a:rPr>
              <a:t>catastroph</a:t>
            </a:r>
            <a:r>
              <a:rPr lang="en-US" dirty="0">
                <a:cs typeface="B Zar" panose="00000400000000000000" pitchFamily="2" charset="-78"/>
              </a:rPr>
              <a:t>* = catastroph</a:t>
            </a:r>
            <a:r>
              <a:rPr lang="en-US" dirty="0">
                <a:solidFill>
                  <a:srgbClr val="FF0000"/>
                </a:solidFill>
                <a:cs typeface="B Zar" panose="00000400000000000000" pitchFamily="2" charset="-78"/>
              </a:rPr>
              <a:t>e</a:t>
            </a:r>
            <a:r>
              <a:rPr lang="en-US" dirty="0">
                <a:cs typeface="B Zar" panose="00000400000000000000" pitchFamily="2" charset="-78"/>
              </a:rPr>
              <a:t> OR catastroph</a:t>
            </a:r>
            <a:r>
              <a:rPr lang="en-US" dirty="0">
                <a:solidFill>
                  <a:srgbClr val="FF0000"/>
                </a:solidFill>
                <a:cs typeface="B Zar" panose="00000400000000000000" pitchFamily="2" charset="-78"/>
              </a:rPr>
              <a:t>ic</a:t>
            </a:r>
            <a:r>
              <a:rPr lang="en-US" dirty="0">
                <a:cs typeface="B Zar" panose="00000400000000000000" pitchFamily="2" charset="-78"/>
              </a:rPr>
              <a:t> OR catastroph</a:t>
            </a:r>
            <a:r>
              <a:rPr lang="en-US" dirty="0">
                <a:solidFill>
                  <a:srgbClr val="FF0000"/>
                </a:solidFill>
                <a:cs typeface="B Zar" panose="00000400000000000000" pitchFamily="2" charset="-78"/>
              </a:rPr>
              <a:t>es</a:t>
            </a:r>
            <a:r>
              <a:rPr lang="en-US" dirty="0">
                <a:cs typeface="B Zar" panose="00000400000000000000" pitchFamily="2" charset="-78"/>
              </a:rPr>
              <a:t> OR catastroph</a:t>
            </a:r>
            <a:r>
              <a:rPr lang="en-US" dirty="0">
                <a:solidFill>
                  <a:srgbClr val="FF0000"/>
                </a:solidFill>
                <a:cs typeface="B Zar" panose="00000400000000000000" pitchFamily="2" charset="-78"/>
              </a:rPr>
              <a:t>ism</a:t>
            </a:r>
            <a:r>
              <a:rPr lang="en-US" dirty="0">
                <a:cs typeface="B Zar" panose="00000400000000000000" pitchFamily="2" charset="-78"/>
              </a:rPr>
              <a:t> OR catastroph</a:t>
            </a:r>
            <a:r>
              <a:rPr lang="en-US" dirty="0">
                <a:solidFill>
                  <a:srgbClr val="FF0000"/>
                </a:solidFill>
                <a:cs typeface="B Zar" panose="00000400000000000000" pitchFamily="2" charset="-78"/>
              </a:rPr>
              <a:t>ize</a:t>
            </a:r>
            <a:endParaRPr lang="fa-IR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1321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4000" dirty="0">
                <a:cs typeface="B Titr" panose="00000700000000000000" pitchFamily="2" charset="-78"/>
              </a:rPr>
              <a:t>سایر ابزارها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>
                <a:cs typeface="B Zar" panose="00000400000000000000" pitchFamily="2" charset="-78"/>
              </a:rPr>
              <a:t>Wildcard</a:t>
            </a:r>
          </a:p>
          <a:p>
            <a:pPr marL="0" indent="0" algn="r" rtl="1">
              <a:buNone/>
            </a:pPr>
            <a:r>
              <a:rPr lang="fa-IR" dirty="0">
                <a:cs typeface="B Zar" panose="00000400000000000000" pitchFamily="2" charset="-78"/>
              </a:rPr>
              <a:t>معمولا از علامت ؟ استفاده می شود و تمام کاراکترها می توانند جایگزین آن شده و بازیابی گردند.</a:t>
            </a:r>
          </a:p>
          <a:p>
            <a:pPr marL="0" indent="0" algn="r" rtl="1">
              <a:buNone/>
            </a:pPr>
            <a:r>
              <a:rPr lang="fa-IR" dirty="0">
                <a:cs typeface="B Zar" panose="00000400000000000000" pitchFamily="2" charset="-78"/>
              </a:rPr>
              <a:t>مثلا در کلمه </a:t>
            </a:r>
            <a:r>
              <a:rPr lang="en-US" dirty="0" err="1">
                <a:cs typeface="B Zar" panose="00000400000000000000" pitchFamily="2" charset="-78"/>
              </a:rPr>
              <a:t>wom?n</a:t>
            </a:r>
            <a:r>
              <a:rPr lang="fa-IR" dirty="0">
                <a:cs typeface="B Zar" panose="00000400000000000000" pitchFamily="2" charset="-78"/>
              </a:rPr>
              <a:t> حرف </a:t>
            </a:r>
            <a:r>
              <a:rPr lang="en-US" dirty="0">
                <a:cs typeface="B Zar" panose="00000400000000000000" pitchFamily="2" charset="-78"/>
              </a:rPr>
              <a:t>a</a:t>
            </a:r>
            <a:r>
              <a:rPr lang="fa-IR" dirty="0">
                <a:cs typeface="B Zar" panose="00000400000000000000" pitchFamily="2" charset="-78"/>
              </a:rPr>
              <a:t> و </a:t>
            </a:r>
            <a:r>
              <a:rPr lang="en-US" dirty="0">
                <a:cs typeface="B Zar" panose="00000400000000000000" pitchFamily="2" charset="-78"/>
              </a:rPr>
              <a:t>e</a:t>
            </a:r>
            <a:r>
              <a:rPr lang="fa-IR" dirty="0">
                <a:cs typeface="B Zar" panose="00000400000000000000" pitchFamily="2" charset="-78"/>
              </a:rPr>
              <a:t> می تواند جایگزین </a:t>
            </a:r>
            <a:r>
              <a:rPr lang="en-US" dirty="0">
                <a:cs typeface="B Zar" panose="00000400000000000000" pitchFamily="2" charset="-78"/>
              </a:rPr>
              <a:t>?</a:t>
            </a:r>
            <a:r>
              <a:rPr lang="fa-IR" dirty="0">
                <a:cs typeface="B Zar" panose="00000400000000000000" pitchFamily="2" charset="-78"/>
              </a:rPr>
              <a:t> شده و کلمات </a:t>
            </a:r>
            <a:r>
              <a:rPr lang="en-US" dirty="0">
                <a:cs typeface="B Zar" panose="00000400000000000000" pitchFamily="2" charset="-78"/>
              </a:rPr>
              <a:t>woman</a:t>
            </a:r>
            <a:r>
              <a:rPr lang="fa-IR" dirty="0">
                <a:cs typeface="B Zar" panose="00000400000000000000" pitchFamily="2" charset="-78"/>
              </a:rPr>
              <a:t> و </a:t>
            </a:r>
            <a:r>
              <a:rPr lang="en-US" dirty="0">
                <a:cs typeface="B Zar" panose="00000400000000000000" pitchFamily="2" charset="-78"/>
              </a:rPr>
              <a:t>women</a:t>
            </a:r>
            <a:r>
              <a:rPr lang="fa-IR" dirty="0">
                <a:cs typeface="B Zar" panose="00000400000000000000" pitchFamily="2" charset="-78"/>
              </a:rPr>
              <a:t> بازیابی گردند.</a:t>
            </a:r>
          </a:p>
          <a:p>
            <a:pPr marL="0" indent="0" algn="l">
              <a:buNone/>
            </a:pPr>
            <a:r>
              <a:rPr lang="en-US" dirty="0" err="1">
                <a:cs typeface="B Zar" panose="00000400000000000000" pitchFamily="2" charset="-78"/>
              </a:rPr>
              <a:t>Wom?n</a:t>
            </a:r>
            <a:r>
              <a:rPr lang="en-US" dirty="0">
                <a:cs typeface="B Zar" panose="00000400000000000000" pitchFamily="2" charset="-78"/>
              </a:rPr>
              <a:t> = woman OR women</a:t>
            </a:r>
          </a:p>
          <a:p>
            <a:pPr marL="0" indent="0" algn="r" rtl="1">
              <a:buNone/>
            </a:pPr>
            <a:r>
              <a:rPr lang="fa-IR" dirty="0">
                <a:cs typeface="B Zar" panose="00000400000000000000" pitchFamily="2" charset="-78"/>
              </a:rPr>
              <a:t>برخلاف علامت * که چندین کاراکتر می توانستند جایگزین آن شوند علامت </a:t>
            </a:r>
            <a:r>
              <a:rPr lang="en-US" dirty="0">
                <a:cs typeface="B Zar" panose="00000400000000000000" pitchFamily="2" charset="-78"/>
              </a:rPr>
              <a:t>?</a:t>
            </a:r>
            <a:r>
              <a:rPr lang="fa-IR" dirty="0">
                <a:cs typeface="B Zar" panose="00000400000000000000" pitchFamily="2" charset="-78"/>
              </a:rPr>
              <a:t> جای خود را به یک کاراکتر می دهد.</a:t>
            </a:r>
          </a:p>
          <a:p>
            <a:pPr marL="0" indent="0" algn="r" rtl="1">
              <a:buNone/>
            </a:pPr>
            <a:endParaRPr lang="fa-IR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4081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1196</Words>
  <Application>Microsoft Office PowerPoint</Application>
  <PresentationFormat>Widescreen</PresentationFormat>
  <Paragraphs>168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Adobe Gothic Std B</vt:lpstr>
      <vt:lpstr>Arial</vt:lpstr>
      <vt:lpstr>Calibri Light</vt:lpstr>
      <vt:lpstr>B Zar</vt:lpstr>
      <vt:lpstr>B Titr</vt:lpstr>
      <vt:lpstr>Arial Black</vt:lpstr>
      <vt:lpstr>Calibri</vt:lpstr>
      <vt:lpstr>Mitra</vt:lpstr>
      <vt:lpstr>Office Theme</vt:lpstr>
      <vt:lpstr>آشنایی مقدماتی با جستجوی منابع در بانک های اطلاعاتی</vt:lpstr>
      <vt:lpstr>جستجوی منابع الکترونیک یا جستجوی الکترونیکی منابع؟</vt:lpstr>
      <vt:lpstr>ویژگی جستجوی خوب؟</vt:lpstr>
      <vt:lpstr>مراحل صحيح انجام يک جستجوی مناسب</vt:lpstr>
      <vt:lpstr>عملگرهای بولی</vt:lpstr>
      <vt:lpstr>عملگرهای بولی</vt:lpstr>
      <vt:lpstr>عملگرهای بولی</vt:lpstr>
      <vt:lpstr>سایر ابزارها</vt:lpstr>
      <vt:lpstr>سایر ابزارها</vt:lpstr>
      <vt:lpstr>سایر ابزارها</vt:lpstr>
      <vt:lpstr>سایر ابزارها</vt:lpstr>
      <vt:lpstr>ترکیب عملگرهای بولی</vt:lpstr>
      <vt:lpstr>ترتیب اولویت عملگرهای بولی</vt:lpstr>
      <vt:lpstr>تدوین استراتژی جستجو</vt:lpstr>
      <vt:lpstr>انواع جستجو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جستجوی منابع الکترونیک</dc:title>
  <dc:creator>library</dc:creator>
  <cp:lastModifiedBy>library</cp:lastModifiedBy>
  <cp:revision>62</cp:revision>
  <dcterms:created xsi:type="dcterms:W3CDTF">2019-11-30T09:21:31Z</dcterms:created>
  <dcterms:modified xsi:type="dcterms:W3CDTF">2019-12-03T05:38:50Z</dcterms:modified>
</cp:coreProperties>
</file>