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6"/>
  </p:notesMasterIdLst>
  <p:handoutMasterIdLst>
    <p:handoutMasterId r:id="rId37"/>
  </p:handoutMasterIdLst>
  <p:sldIdLst>
    <p:sldId id="297" r:id="rId2"/>
    <p:sldId id="547" r:id="rId3"/>
    <p:sldId id="540" r:id="rId4"/>
    <p:sldId id="541" r:id="rId5"/>
    <p:sldId id="539" r:id="rId6"/>
    <p:sldId id="469" r:id="rId7"/>
    <p:sldId id="470" r:id="rId8"/>
    <p:sldId id="467" r:id="rId9"/>
    <p:sldId id="404" r:id="rId10"/>
    <p:sldId id="405" r:id="rId11"/>
    <p:sldId id="468" r:id="rId12"/>
    <p:sldId id="424" r:id="rId13"/>
    <p:sldId id="425" r:id="rId14"/>
    <p:sldId id="542" r:id="rId15"/>
    <p:sldId id="543" r:id="rId16"/>
    <p:sldId id="544" r:id="rId17"/>
    <p:sldId id="545" r:id="rId18"/>
    <p:sldId id="510" r:id="rId19"/>
    <p:sldId id="515" r:id="rId20"/>
    <p:sldId id="516" r:id="rId21"/>
    <p:sldId id="517" r:id="rId22"/>
    <p:sldId id="518" r:id="rId23"/>
    <p:sldId id="521" r:id="rId24"/>
    <p:sldId id="522" r:id="rId25"/>
    <p:sldId id="537" r:id="rId26"/>
    <p:sldId id="530" r:id="rId27"/>
    <p:sldId id="531" r:id="rId28"/>
    <p:sldId id="532" r:id="rId29"/>
    <p:sldId id="533" r:id="rId30"/>
    <p:sldId id="534" r:id="rId31"/>
    <p:sldId id="535" r:id="rId32"/>
    <p:sldId id="536" r:id="rId33"/>
    <p:sldId id="546" r:id="rId34"/>
    <p:sldId id="509" r:id="rId35"/>
  </p:sldIdLst>
  <p:sldSz cx="9144000" cy="6858000" type="screen4x3"/>
  <p:notesSz cx="6858000" cy="9144000"/>
  <p:defaultTextStyle>
    <a:defPPr>
      <a:defRPr lang="fa-I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66"/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1" autoAdjust="0"/>
    <p:restoredTop sz="94660"/>
  </p:normalViewPr>
  <p:slideViewPr>
    <p:cSldViewPr>
      <p:cViewPr varScale="1">
        <p:scale>
          <a:sx n="70" d="100"/>
          <a:sy n="70" d="100"/>
        </p:scale>
        <p:origin x="1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5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C83897-6AAB-4952-AC51-C87256974B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511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2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6726FD-1090-4A15-8F6C-D468498A8D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99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6723C0B-98C7-493F-8F07-AEE31F808FCB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50365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91E83B4-A82E-490C-96F3-9687528F5578}" type="slidenum">
              <a:rPr lang="en-US"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03172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D87D553-0366-4BF3-AA6E-67EB0B4AB7B4}" type="slidenum">
              <a:rPr lang="en-US"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85325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B27D478-0516-4E3F-BCE1-74A6D7267689}" type="slidenum">
              <a:rPr lang="en-US"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75991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6723C0B-98C7-493F-8F07-AEE31F808FCB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6910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D1F8BF-F60D-443C-8468-E00126811954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72748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DEDB2A-ADC6-48E9-B69E-B45CDA29811D}" type="slidenum">
              <a:rPr lang="en-GB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GB" alt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8875" y="681038"/>
            <a:ext cx="4543425" cy="3408362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16413"/>
            <a:ext cx="5029200" cy="41671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 altLang="en-US" smtClean="0"/>
          </a:p>
        </p:txBody>
      </p:sp>
    </p:spTree>
    <p:extLst>
      <p:ext uri="{BB962C8B-B14F-4D97-AF65-F5344CB8AC3E}">
        <p14:creationId xmlns:p14="http://schemas.microsoft.com/office/powerpoint/2010/main" val="1823194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1CD3E60-E9D7-4929-B4BC-FC42C3839842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a-IR" altLang="en-US" smtClean="0"/>
          </a:p>
        </p:txBody>
      </p:sp>
    </p:spTree>
    <p:extLst>
      <p:ext uri="{BB962C8B-B14F-4D97-AF65-F5344CB8AC3E}">
        <p14:creationId xmlns:p14="http://schemas.microsoft.com/office/powerpoint/2010/main" val="1798221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A45E7A5-55BB-4B13-8744-8837175B3941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800" smtClean="0"/>
          </a:p>
        </p:txBody>
      </p:sp>
    </p:spTree>
    <p:extLst>
      <p:ext uri="{BB962C8B-B14F-4D97-AF65-F5344CB8AC3E}">
        <p14:creationId xmlns:p14="http://schemas.microsoft.com/office/powerpoint/2010/main" val="543229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0955206-642F-46E4-ADAC-99BCF10909B5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1000" smtClean="0"/>
          </a:p>
        </p:txBody>
      </p:sp>
    </p:spTree>
    <p:extLst>
      <p:ext uri="{BB962C8B-B14F-4D97-AF65-F5344CB8AC3E}">
        <p14:creationId xmlns:p14="http://schemas.microsoft.com/office/powerpoint/2010/main" val="1832688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851480E-2D1C-4D9D-9A57-8D52F7B51C58}" type="slidenum">
              <a:rPr lang="en-US"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65873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8393FD-46B4-4CBF-8FBC-B2C706FB5719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38256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</p:grpSp>
      </p:grpSp>
      <p:sp>
        <p:nvSpPr>
          <p:cNvPr id="7681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2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FAB8A-CA72-4075-A846-78B790C8E7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849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645CE-A50B-434D-822A-1661E27B9D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3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502E2-F10A-4F07-A5AD-3AC69C6DDD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04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CEABF-CDE7-42A1-924B-1F82F0095F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0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01223-2A27-413D-897C-DA5F631FC6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83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FAED6-A9B7-4196-B1CE-47C9299B49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7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9F289-E56D-4F32-A9D0-BCB38916D0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32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71E9B-3980-43CE-B591-BDB226E422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62B39-9107-4B79-8F6D-BA03B90CA5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8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634F3-171A-425D-A70C-9C7EC4B758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9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C1706-76EE-4803-8E20-84A1C3CDC3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6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F3896-5312-4DDC-9AF5-F4F4CD609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5703C-9EBB-4D96-9BE5-68EDAADAF5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5D1E4-DF57-43AC-94D9-BB8D2901E7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3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1C3C81EE-D89F-454B-AE14-D3DE99F52D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579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9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  <p:sldLayoutId id="2147484107" r:id="rId12"/>
    <p:sldLayoutId id="2147484108" r:id="rId13"/>
    <p:sldLayoutId id="2147484110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647825"/>
            <a:ext cx="8072438" cy="2428875"/>
          </a:xfrm>
        </p:spPr>
        <p:txBody>
          <a:bodyPr/>
          <a:lstStyle/>
          <a:p>
            <a:pPr algn="r" rtl="1" eaLnBrk="1" hangingPunct="1">
              <a:lnSpc>
                <a:spcPts val="5000"/>
              </a:lnSpc>
            </a:pPr>
            <a:r>
              <a:rPr lang="fa-IR" altLang="en-US" sz="4200" b="1" dirty="0" smtClean="0">
                <a:cs typeface="B Titr" pitchFamily="2" charset="-78"/>
              </a:rPr>
              <a:t>آشنايی با منابع </a:t>
            </a:r>
            <a:r>
              <a:rPr lang="fa-IR" altLang="en-US" sz="4200" b="1" dirty="0" err="1" smtClean="0">
                <a:cs typeface="B Titr" pitchFamily="2" charset="-78"/>
              </a:rPr>
              <a:t>نوين</a:t>
            </a:r>
            <a:r>
              <a:rPr lang="en-US" altLang="en-US" sz="4200" b="1" smtClean="0">
                <a:cs typeface="B Titr" pitchFamily="2" charset="-78"/>
              </a:rPr>
              <a:t/>
            </a:r>
            <a:br>
              <a:rPr lang="en-US" altLang="en-US" sz="4200" b="1" smtClean="0">
                <a:cs typeface="B Titr" pitchFamily="2" charset="-78"/>
              </a:rPr>
            </a:br>
            <a:r>
              <a:rPr lang="fa-IR" altLang="en-US" sz="4200" b="1" smtClean="0">
                <a:cs typeface="B Titr" pitchFamily="2" charset="-78"/>
              </a:rPr>
              <a:t> اطلاعات</a:t>
            </a:r>
            <a:r>
              <a:rPr lang="en-US" altLang="en-US" sz="4200" b="1" smtClean="0">
                <a:cs typeface="B Titr" pitchFamily="2" charset="-78"/>
              </a:rPr>
              <a:t> </a:t>
            </a:r>
            <a:r>
              <a:rPr lang="fa-IR" altLang="en-US" sz="4200" b="1" smtClean="0">
                <a:cs typeface="B Titr" pitchFamily="2" charset="-78"/>
              </a:rPr>
              <a:t>بالينی و نقش آن‌ها در تصميم‌سازی اثربخش درمانی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4508500"/>
            <a:ext cx="7772400" cy="2143125"/>
          </a:xfrm>
        </p:spPr>
        <p:txBody>
          <a:bodyPr/>
          <a:lstStyle/>
          <a:p>
            <a:pPr algn="r" rtl="1" eaLnBrk="1" hangingPunct="1"/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دکتر پيام کبيری</a:t>
            </a:r>
            <a:br>
              <a:rPr lang="fa-IR" altLang="en-US" sz="2400" b="1" smtClean="0">
                <a:latin typeface="Calibri" pitchFamily="34" charset="0"/>
                <a:cs typeface="B Nazanin" pitchFamily="2" charset="-78"/>
              </a:rPr>
            </a:br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پزشک، اپيدميولوژيست بالينی</a:t>
            </a:r>
            <a:br>
              <a:rPr lang="fa-IR" altLang="en-US" sz="2400" b="1" smtClean="0">
                <a:latin typeface="Calibri" pitchFamily="34" charset="0"/>
                <a:cs typeface="B Nazanin" pitchFamily="2" charset="-78"/>
              </a:rPr>
            </a:br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رئيس مرکز توسعه و هماهنگی اطلاعات و انتشارات علمی</a:t>
            </a:r>
            <a:br>
              <a:rPr lang="fa-IR" altLang="en-US" sz="2400" b="1" smtClean="0">
                <a:latin typeface="Calibri" pitchFamily="34" charset="0"/>
                <a:cs typeface="B Nazanin" pitchFamily="2" charset="-78"/>
              </a:rPr>
            </a:br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معاونت تحقيقات و فن‌آوری</a:t>
            </a:r>
            <a:br>
              <a:rPr lang="fa-IR" altLang="en-US" sz="2400" b="1" smtClean="0">
                <a:latin typeface="Calibri" pitchFamily="34" charset="0"/>
                <a:cs typeface="B Nazanin" pitchFamily="2" charset="-78"/>
              </a:rPr>
            </a:br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وزارت بهداشت، درمان و آموزش پزشکی</a:t>
            </a:r>
            <a:endParaRPr lang="en-US" altLang="en-US" sz="2400" b="1" smtClean="0">
              <a:latin typeface="Calibri" pitchFamily="34" charset="0"/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431925" y="4191000"/>
            <a:ext cx="6340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a-IR" altLang="en-US" sz="1800"/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1431925" y="4232275"/>
            <a:ext cx="672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a-IR" altLang="en-US" sz="1800"/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0" y="31242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en-US" altLang="en-US" sz="4400" b="1"/>
              <a:t>about </a:t>
            </a:r>
            <a:r>
              <a:rPr lang="en-US" altLang="en-US" sz="4400" b="1">
                <a:solidFill>
                  <a:srgbClr val="FF0000"/>
                </a:solidFill>
              </a:rPr>
              <a:t>20 months in 2001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4572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en-US" sz="4400" kern="0" dirty="0">
                <a:latin typeface="+mn-lt"/>
              </a:rPr>
              <a:t>Doubling time of</a:t>
            </a:r>
            <a:br>
              <a:rPr lang="en-US" sz="4400" kern="0" dirty="0">
                <a:latin typeface="+mn-lt"/>
              </a:rPr>
            </a:br>
            <a:r>
              <a:rPr lang="en-US" sz="4400" kern="0" dirty="0">
                <a:latin typeface="+mn-lt"/>
              </a:rPr>
              <a:t> biomedical science was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So you work in a job which: </a:t>
            </a:r>
            <a:endParaRPr lang="fa-IR" alt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Its </a:t>
            </a:r>
            <a:r>
              <a:rPr lang="en-US" altLang="en-US" smtClean="0">
                <a:solidFill>
                  <a:srgbClr val="FF0000"/>
                </a:solidFill>
              </a:rPr>
              <a:t>half-time</a:t>
            </a:r>
            <a:r>
              <a:rPr lang="en-US" altLang="en-US" smtClean="0"/>
              <a:t> (half-life) is </a:t>
            </a:r>
            <a:r>
              <a:rPr lang="en-US" altLang="en-US" smtClean="0">
                <a:solidFill>
                  <a:srgbClr val="FF0000"/>
                </a:solidFill>
              </a:rPr>
              <a:t>6 months</a:t>
            </a:r>
            <a:r>
              <a:rPr lang="en-US" altLang="en-US" smtClean="0"/>
              <a:t>, &amp;</a:t>
            </a:r>
          </a:p>
          <a:p>
            <a:r>
              <a:rPr lang="en-US" altLang="en-US" smtClean="0"/>
              <a:t>Its </a:t>
            </a:r>
            <a:r>
              <a:rPr lang="en-US" altLang="en-US" smtClean="0">
                <a:solidFill>
                  <a:srgbClr val="FF0000"/>
                </a:solidFill>
              </a:rPr>
              <a:t>doubling-time</a:t>
            </a:r>
            <a:r>
              <a:rPr lang="en-US" altLang="en-US" smtClean="0"/>
              <a:t> is </a:t>
            </a:r>
            <a:r>
              <a:rPr lang="en-US" altLang="en-US" smtClean="0">
                <a:solidFill>
                  <a:srgbClr val="FF0000"/>
                </a:solidFill>
              </a:rPr>
              <a:t>20 month</a:t>
            </a:r>
          </a:p>
          <a:p>
            <a:endParaRPr lang="en-US" altLang="en-US" smtClean="0"/>
          </a:p>
          <a:p>
            <a:r>
              <a:rPr lang="en-US" altLang="en-US" smtClean="0"/>
              <a:t>You works in a </a:t>
            </a:r>
            <a:r>
              <a:rPr lang="en-US" altLang="en-US" smtClean="0">
                <a:solidFill>
                  <a:srgbClr val="FF0000"/>
                </a:solidFill>
              </a:rPr>
              <a:t>ever-changing</a:t>
            </a:r>
            <a:r>
              <a:rPr lang="en-US" altLang="en-US" smtClean="0"/>
              <a:t> &amp; </a:t>
            </a:r>
            <a:r>
              <a:rPr lang="en-US" altLang="en-US" smtClean="0">
                <a:solidFill>
                  <a:srgbClr val="FF0000"/>
                </a:solidFill>
              </a:rPr>
              <a:t>ever-growing</a:t>
            </a:r>
            <a:r>
              <a:rPr lang="en-US" altLang="en-US" smtClean="0"/>
              <a:t> profession !</a:t>
            </a:r>
          </a:p>
          <a:p>
            <a:endParaRPr lang="en-US" altLang="en-US" smtClean="0"/>
          </a:p>
          <a:p>
            <a:r>
              <a:rPr lang="en-US" altLang="en-US" smtClean="0"/>
              <a:t>So you should </a:t>
            </a:r>
            <a:r>
              <a:rPr lang="en-US" altLang="en-US" smtClean="0">
                <a:solidFill>
                  <a:srgbClr val="FF0000"/>
                </a:solidFill>
              </a:rPr>
              <a:t>keep updating </a:t>
            </a:r>
            <a:r>
              <a:rPr lang="en-US" altLang="en-US" smtClean="0"/>
              <a:t>!</a:t>
            </a:r>
            <a:endParaRPr lang="fa-I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7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fld id="{C0C37CF1-B34E-47EB-A917-D954657CA185}" type="slidenum">
              <a:rPr lang="en-US" altLang="en-US" sz="1200" smtClean="0"/>
              <a:pPr algn="l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 smtClean="0"/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914400" y="762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4000" b="1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Question components: </a:t>
            </a:r>
            <a:r>
              <a:rPr lang="en-US" altLang="zh-TW" sz="4000" b="1">
                <a:solidFill>
                  <a:srgbClr val="FF0000"/>
                </a:solidFill>
                <a:ea typeface="PMingLiU" pitchFamily="18" charset="-120"/>
                <a:cs typeface="Times New Roman" pitchFamily="18" charset="0"/>
              </a:rPr>
              <a:t>PICO</a:t>
            </a:r>
          </a:p>
        </p:txBody>
      </p:sp>
      <p:sp>
        <p:nvSpPr>
          <p:cNvPr id="192515" name="Rectangle 3"/>
          <p:cNvSpPr>
            <a:spLocks noChangeArrowheads="1"/>
          </p:cNvSpPr>
          <p:nvPr/>
        </p:nvSpPr>
        <p:spPr bwMode="auto">
          <a:xfrm>
            <a:off x="1371600" y="2209800"/>
            <a:ext cx="7239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ClrTx/>
              <a:buSzTx/>
              <a:buFontTx/>
              <a:buChar char="•"/>
            </a:pPr>
            <a:r>
              <a:rPr lang="en-US" altLang="zh-TW" sz="3600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What types of     </a:t>
            </a:r>
            <a:r>
              <a:rPr lang="en-US" altLang="zh-TW" sz="4800">
                <a:solidFill>
                  <a:srgbClr val="CC0000"/>
                </a:solidFill>
                <a:ea typeface="PMingLiU" pitchFamily="18" charset="-120"/>
                <a:cs typeface="Times New Roman" pitchFamily="18" charset="0"/>
              </a:rPr>
              <a:t>P</a:t>
            </a:r>
            <a:r>
              <a:rPr lang="en-US" altLang="zh-TW" sz="3600">
                <a:ea typeface="PMingLiU" pitchFamily="18" charset="-120"/>
                <a:cs typeface="Times New Roman" pitchFamily="18" charset="0"/>
              </a:rPr>
              <a:t>atients</a:t>
            </a:r>
            <a:r>
              <a:rPr lang="en-US" altLang="zh-TW" sz="3600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?</a:t>
            </a:r>
          </a:p>
          <a:p>
            <a:pPr eaLnBrk="1" hangingPunct="1">
              <a:buClrTx/>
              <a:buSzTx/>
              <a:buFontTx/>
              <a:buChar char="•"/>
            </a:pPr>
            <a:r>
              <a:rPr lang="en-US" altLang="zh-TW" sz="3600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What types of     </a:t>
            </a:r>
            <a:r>
              <a:rPr lang="en-US" altLang="zh-TW" sz="4800">
                <a:solidFill>
                  <a:srgbClr val="CC0000"/>
                </a:solidFill>
                <a:ea typeface="PMingLiU" pitchFamily="18" charset="-120"/>
                <a:cs typeface="Times New Roman" pitchFamily="18" charset="0"/>
              </a:rPr>
              <a:t>I</a:t>
            </a:r>
            <a:r>
              <a:rPr lang="en-US" altLang="zh-TW" sz="3600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nterventions?</a:t>
            </a:r>
          </a:p>
          <a:p>
            <a:pPr eaLnBrk="1" hangingPunct="1">
              <a:buClrTx/>
              <a:buSzTx/>
              <a:buFontTx/>
              <a:buChar char="•"/>
            </a:pPr>
            <a:r>
              <a:rPr lang="en-US" altLang="zh-TW" sz="3600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What types of     </a:t>
            </a:r>
            <a:r>
              <a:rPr lang="en-US" altLang="zh-TW" sz="4800">
                <a:solidFill>
                  <a:srgbClr val="CC0000"/>
                </a:solidFill>
                <a:ea typeface="PMingLiU" pitchFamily="18" charset="-120"/>
                <a:cs typeface="Times New Roman" pitchFamily="18" charset="0"/>
              </a:rPr>
              <a:t>C</a:t>
            </a:r>
            <a:r>
              <a:rPr lang="en-US" altLang="zh-TW" sz="3600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omparison?</a:t>
            </a:r>
          </a:p>
          <a:p>
            <a:pPr eaLnBrk="1" hangingPunct="1">
              <a:buClrTx/>
              <a:buSzTx/>
              <a:buFontTx/>
              <a:buChar char="•"/>
            </a:pPr>
            <a:r>
              <a:rPr lang="en-US" altLang="zh-TW" sz="3600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What types of     </a:t>
            </a:r>
            <a:r>
              <a:rPr lang="en-US" altLang="zh-TW" sz="4800">
                <a:solidFill>
                  <a:srgbClr val="CC0000"/>
                </a:solidFill>
                <a:ea typeface="PMingLiU" pitchFamily="18" charset="-120"/>
                <a:cs typeface="Times New Roman" pitchFamily="18" charset="0"/>
              </a:rPr>
              <a:t>O</a:t>
            </a:r>
            <a:r>
              <a:rPr lang="en-US" altLang="zh-TW" sz="3600">
                <a:solidFill>
                  <a:schemeClr val="tx2"/>
                </a:solidFill>
                <a:ea typeface="PMingLiU" pitchFamily="18" charset="-120"/>
                <a:cs typeface="Times New Roman" pitchFamily="18" charset="0"/>
              </a:rPr>
              <a:t>utcomes?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1238" y="533400"/>
            <a:ext cx="7446962" cy="838200"/>
          </a:xfrm>
        </p:spPr>
        <p:txBody>
          <a:bodyPr/>
          <a:lstStyle/>
          <a:p>
            <a:pPr algn="ctr" rtl="1" eaLnBrk="1" hangingPunct="1"/>
            <a:r>
              <a:rPr lang="fa-IR" altLang="en-US" b="1" smtClean="0">
                <a:cs typeface="B Mitra" pitchFamily="2" charset="-78"/>
              </a:rPr>
              <a:t>طراحی 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سئوال بالينی در </a:t>
            </a:r>
            <a:r>
              <a:rPr lang="fa-IR" altLang="en-US" b="1" smtClean="0">
                <a:cs typeface="B Mitra" pitchFamily="2" charset="-78"/>
              </a:rPr>
              <a:t>قالب‌ </a:t>
            </a:r>
            <a:r>
              <a:rPr lang="en-US" altLang="en-US" b="1" smtClean="0">
                <a:solidFill>
                  <a:srgbClr val="FF0000"/>
                </a:solidFill>
                <a:cs typeface="B Mitra" pitchFamily="2" charset="-78"/>
              </a:rPr>
              <a:t>PICO</a:t>
            </a:r>
            <a:r>
              <a:rPr lang="fa-IR" altLang="en-US" smtClean="0">
                <a:solidFill>
                  <a:srgbClr val="FF0000"/>
                </a:solidFill>
              </a:rPr>
              <a:t> </a:t>
            </a:r>
            <a:endParaRPr lang="en-US" altLang="en-US" b="1" smtClean="0">
              <a:solidFill>
                <a:srgbClr val="FF0000"/>
              </a:solidFill>
              <a:cs typeface="B Mitra" pitchFamily="2" charset="-78"/>
            </a:endParaRP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760413" y="2166938"/>
            <a:ext cx="7772400" cy="1036637"/>
            <a:chOff x="576" y="1557"/>
            <a:chExt cx="4896" cy="653"/>
          </a:xfrm>
        </p:grpSpPr>
        <p:sp>
          <p:nvSpPr>
            <p:cNvPr id="20502" name="Oval 4"/>
            <p:cNvSpPr>
              <a:spLocks noChangeArrowheads="1"/>
            </p:cNvSpPr>
            <p:nvPr/>
          </p:nvSpPr>
          <p:spPr bwMode="auto">
            <a:xfrm>
              <a:off x="576" y="1557"/>
              <a:ext cx="1032" cy="653"/>
            </a:xfrm>
            <a:prstGeom prst="ellipse">
              <a:avLst/>
            </a:prstGeom>
            <a:solidFill>
              <a:srgbClr val="FF9999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Patient/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Population</a:t>
              </a:r>
            </a:p>
          </p:txBody>
        </p:sp>
        <p:sp>
          <p:nvSpPr>
            <p:cNvPr id="20503" name="AutoShape 5"/>
            <p:cNvSpPr>
              <a:spLocks noChangeArrowheads="1"/>
            </p:cNvSpPr>
            <p:nvPr/>
          </p:nvSpPr>
          <p:spPr bwMode="auto">
            <a:xfrm>
              <a:off x="4354" y="1643"/>
              <a:ext cx="1118" cy="565"/>
            </a:xfrm>
            <a:prstGeom prst="octagon">
              <a:avLst>
                <a:gd name="adj" fmla="val 29287"/>
              </a:avLst>
            </a:prstGeom>
            <a:solidFill>
              <a:srgbClr val="CC99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Outcome</a:t>
              </a:r>
            </a:p>
          </p:txBody>
        </p:sp>
        <p:sp>
          <p:nvSpPr>
            <p:cNvPr id="20504" name="Rectangle 6"/>
            <p:cNvSpPr>
              <a:spLocks noChangeArrowheads="1"/>
            </p:cNvSpPr>
            <p:nvPr/>
          </p:nvSpPr>
          <p:spPr bwMode="auto">
            <a:xfrm>
              <a:off x="1824" y="1644"/>
              <a:ext cx="1158" cy="566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Intervention/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Exposure</a:t>
              </a:r>
            </a:p>
          </p:txBody>
        </p:sp>
        <p:sp>
          <p:nvSpPr>
            <p:cNvPr id="20505" name="Rectangle 7"/>
            <p:cNvSpPr>
              <a:spLocks noChangeArrowheads="1"/>
            </p:cNvSpPr>
            <p:nvPr/>
          </p:nvSpPr>
          <p:spPr bwMode="auto">
            <a:xfrm>
              <a:off x="3069" y="1644"/>
              <a:ext cx="1118" cy="566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Comparison</a:t>
              </a:r>
            </a:p>
          </p:txBody>
        </p:sp>
      </p:grpSp>
      <p:sp>
        <p:nvSpPr>
          <p:cNvPr id="20484" name="Rectangle 8"/>
          <p:cNvSpPr>
            <a:spLocks noChangeArrowheads="1"/>
          </p:cNvSpPr>
          <p:nvPr/>
        </p:nvSpPr>
        <p:spPr bwMode="auto">
          <a:xfrm>
            <a:off x="1674813" y="1600200"/>
            <a:ext cx="5527675" cy="48418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Components of Clinical Questions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84213" y="3271838"/>
            <a:ext cx="8001000" cy="3052762"/>
            <a:chOff x="528" y="2253"/>
            <a:chExt cx="5040" cy="1923"/>
          </a:xfrm>
        </p:grpSpPr>
        <p:sp>
          <p:nvSpPr>
            <p:cNvPr id="20486" name="Rectangle 10"/>
            <p:cNvSpPr>
              <a:spLocks noChangeArrowheads="1"/>
            </p:cNvSpPr>
            <p:nvPr/>
          </p:nvSpPr>
          <p:spPr bwMode="auto">
            <a:xfrm>
              <a:off x="528" y="2256"/>
              <a:ext cx="1161" cy="1920"/>
            </a:xfrm>
            <a:prstGeom prst="rect">
              <a:avLst/>
            </a:prstGeom>
            <a:solidFill>
              <a:srgbClr val="FF99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0487" name="Rectangle 11"/>
            <p:cNvSpPr>
              <a:spLocks noChangeArrowheads="1"/>
            </p:cNvSpPr>
            <p:nvPr/>
          </p:nvSpPr>
          <p:spPr bwMode="auto">
            <a:xfrm>
              <a:off x="1776" y="2256"/>
              <a:ext cx="1204" cy="1920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0488" name="Rectangle 12"/>
            <p:cNvSpPr>
              <a:spLocks noChangeArrowheads="1"/>
            </p:cNvSpPr>
            <p:nvPr/>
          </p:nvSpPr>
          <p:spPr bwMode="auto">
            <a:xfrm>
              <a:off x="3069" y="2253"/>
              <a:ext cx="1161" cy="1923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0489" name="Rectangle 13"/>
            <p:cNvSpPr>
              <a:spLocks noChangeArrowheads="1"/>
            </p:cNvSpPr>
            <p:nvPr/>
          </p:nvSpPr>
          <p:spPr bwMode="auto">
            <a:xfrm>
              <a:off x="4321" y="2253"/>
              <a:ext cx="1247" cy="1923"/>
            </a:xfrm>
            <a:prstGeom prst="rect">
              <a:avLst/>
            </a:prstGeom>
            <a:solidFill>
              <a:srgbClr val="CC99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20490" name="Rectangle 14"/>
            <p:cNvSpPr>
              <a:spLocks noChangeArrowheads="1"/>
            </p:cNvSpPr>
            <p:nvPr/>
          </p:nvSpPr>
          <p:spPr bwMode="auto">
            <a:xfrm>
              <a:off x="576" y="2352"/>
              <a:ext cx="1075" cy="435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In patients with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acute MI</a:t>
              </a:r>
            </a:p>
          </p:txBody>
        </p:sp>
        <p:sp>
          <p:nvSpPr>
            <p:cNvPr id="20491" name="Rectangle 15"/>
            <p:cNvSpPr>
              <a:spLocks noChangeArrowheads="1"/>
            </p:cNvSpPr>
            <p:nvPr/>
          </p:nvSpPr>
          <p:spPr bwMode="auto">
            <a:xfrm>
              <a:off x="576" y="3519"/>
              <a:ext cx="1075" cy="609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In post-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menopausal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women</a:t>
              </a:r>
            </a:p>
          </p:txBody>
        </p:sp>
        <p:sp>
          <p:nvSpPr>
            <p:cNvPr id="20492" name="Rectangle 16"/>
            <p:cNvSpPr>
              <a:spLocks noChangeArrowheads="1"/>
            </p:cNvSpPr>
            <p:nvPr/>
          </p:nvSpPr>
          <p:spPr bwMode="auto">
            <a:xfrm>
              <a:off x="576" y="2928"/>
              <a:ext cx="1056" cy="435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In women with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suspected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coronary disease</a:t>
              </a:r>
            </a:p>
          </p:txBody>
        </p:sp>
        <p:sp>
          <p:nvSpPr>
            <p:cNvPr id="20493" name="Rectangle 17"/>
            <p:cNvSpPr>
              <a:spLocks noChangeArrowheads="1"/>
            </p:cNvSpPr>
            <p:nvPr/>
          </p:nvSpPr>
          <p:spPr bwMode="auto">
            <a:xfrm>
              <a:off x="1866" y="2340"/>
              <a:ext cx="1075" cy="435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does early treat-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ment with a statin</a:t>
              </a:r>
            </a:p>
          </p:txBody>
        </p:sp>
        <p:sp>
          <p:nvSpPr>
            <p:cNvPr id="20494" name="Rectangle 18"/>
            <p:cNvSpPr>
              <a:spLocks noChangeArrowheads="1"/>
            </p:cNvSpPr>
            <p:nvPr/>
          </p:nvSpPr>
          <p:spPr bwMode="auto">
            <a:xfrm>
              <a:off x="1866" y="2906"/>
              <a:ext cx="1075" cy="435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what is the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accuracy of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exercise ECHO</a:t>
              </a:r>
            </a:p>
          </p:txBody>
        </p:sp>
        <p:sp>
          <p:nvSpPr>
            <p:cNvPr id="20495" name="Rectangle 19"/>
            <p:cNvSpPr>
              <a:spLocks noChangeArrowheads="1"/>
            </p:cNvSpPr>
            <p:nvPr/>
          </p:nvSpPr>
          <p:spPr bwMode="auto">
            <a:xfrm>
              <a:off x="1866" y="3515"/>
              <a:ext cx="1075" cy="565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does hormone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replacement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therapy</a:t>
              </a:r>
            </a:p>
          </p:txBody>
        </p:sp>
        <p:sp>
          <p:nvSpPr>
            <p:cNvPr id="20496" name="Rectangle 20"/>
            <p:cNvSpPr>
              <a:spLocks noChangeArrowheads="1"/>
            </p:cNvSpPr>
            <p:nvPr/>
          </p:nvSpPr>
          <p:spPr bwMode="auto">
            <a:xfrm>
              <a:off x="3112" y="2384"/>
              <a:ext cx="1075" cy="43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compared to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placebo</a:t>
              </a:r>
            </a:p>
          </p:txBody>
        </p:sp>
        <p:sp>
          <p:nvSpPr>
            <p:cNvPr id="20497" name="Rectangle 21"/>
            <p:cNvSpPr>
              <a:spLocks noChangeArrowheads="1"/>
            </p:cNvSpPr>
            <p:nvPr/>
          </p:nvSpPr>
          <p:spPr bwMode="auto">
            <a:xfrm>
              <a:off x="3120" y="2949"/>
              <a:ext cx="1075" cy="43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compared to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exercise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ECG</a:t>
              </a:r>
            </a:p>
          </p:txBody>
        </p:sp>
        <p:sp>
          <p:nvSpPr>
            <p:cNvPr id="20498" name="Rectangle 22"/>
            <p:cNvSpPr>
              <a:spLocks noChangeArrowheads="1"/>
            </p:cNvSpPr>
            <p:nvPr/>
          </p:nvSpPr>
          <p:spPr bwMode="auto">
            <a:xfrm>
              <a:off x="3112" y="3558"/>
              <a:ext cx="1075" cy="43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compared to no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HRT</a:t>
              </a:r>
            </a:p>
          </p:txBody>
        </p:sp>
        <p:sp>
          <p:nvSpPr>
            <p:cNvPr id="20499" name="Rectangle 23"/>
            <p:cNvSpPr>
              <a:spLocks noChangeArrowheads="1"/>
            </p:cNvSpPr>
            <p:nvPr/>
          </p:nvSpPr>
          <p:spPr bwMode="auto">
            <a:xfrm>
              <a:off x="4364" y="2340"/>
              <a:ext cx="1156" cy="392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decrease cardio-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vascular mortality?</a:t>
              </a:r>
            </a:p>
          </p:txBody>
        </p:sp>
        <p:sp>
          <p:nvSpPr>
            <p:cNvPr id="20500" name="Rectangle 24"/>
            <p:cNvSpPr>
              <a:spLocks noChangeArrowheads="1"/>
            </p:cNvSpPr>
            <p:nvPr/>
          </p:nvSpPr>
          <p:spPr bwMode="auto">
            <a:xfrm>
              <a:off x="4359" y="2949"/>
              <a:ext cx="1075" cy="435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for diagnosing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significant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CAD?</a:t>
              </a:r>
            </a:p>
          </p:txBody>
        </p:sp>
        <p:sp>
          <p:nvSpPr>
            <p:cNvPr id="20501" name="Rectangle 25"/>
            <p:cNvSpPr>
              <a:spLocks noChangeArrowheads="1"/>
            </p:cNvSpPr>
            <p:nvPr/>
          </p:nvSpPr>
          <p:spPr bwMode="auto">
            <a:xfrm>
              <a:off x="4359" y="3558"/>
              <a:ext cx="1075" cy="479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>
                <a:lnSpc>
                  <a:spcPct val="9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increase the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risk of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breast cancer?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96925"/>
            <a:ext cx="8229600" cy="1371600"/>
          </a:xfrm>
        </p:spPr>
        <p:txBody>
          <a:bodyPr/>
          <a:lstStyle/>
          <a:p>
            <a:pPr algn="ctr" defTabSz="908050"/>
            <a:r>
              <a:rPr lang="en-GB" altLang="en-US" b="1" smtClean="0"/>
              <a:t>What is ‘</a:t>
            </a:r>
            <a:r>
              <a:rPr lang="en-GB" altLang="en-US" b="1" smtClean="0">
                <a:solidFill>
                  <a:srgbClr val="FF0000"/>
                </a:solidFill>
              </a:rPr>
              <a:t>level of evidence</a:t>
            </a:r>
            <a:r>
              <a:rPr lang="en-GB" altLang="en-US" b="1" smtClean="0"/>
              <a:t>’?</a:t>
            </a:r>
            <a:r>
              <a:rPr lang="fa-IR" altLang="en-US" b="1" smtClean="0"/>
              <a:t/>
            </a:r>
            <a:br>
              <a:rPr lang="fa-IR" altLang="en-US" b="1" smtClean="0"/>
            </a:b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سطوح شواهد </a:t>
            </a:r>
            <a:r>
              <a:rPr lang="fa-IR" altLang="en-US" b="1" smtClean="0">
                <a:cs typeface="B Mitra" pitchFamily="2" charset="-78"/>
              </a:rPr>
              <a:t>چيست؟</a:t>
            </a:r>
            <a:endParaRPr lang="en-US" altLang="en-US" b="1" smtClean="0">
              <a:cs typeface="B Mitra" pitchFamily="2" charset="-78"/>
            </a:endParaRPr>
          </a:p>
        </p:txBody>
      </p:sp>
      <p:sp useBgFill="1"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2911475"/>
            <a:ext cx="7772400" cy="2173288"/>
          </a:xfrm>
        </p:spPr>
        <p:txBody>
          <a:bodyPr/>
          <a:lstStyle/>
          <a:p>
            <a:pPr marL="282575" indent="-282575" defTabSz="908050"/>
            <a:r>
              <a:rPr lang="en-GB" altLang="en-US" sz="3600" smtClean="0"/>
              <a:t>The extent to which one can be confident that an estimate of </a:t>
            </a:r>
            <a:r>
              <a:rPr lang="en-GB" altLang="en-US" sz="3600" smtClean="0">
                <a:solidFill>
                  <a:srgbClr val="FF0000"/>
                </a:solidFill>
              </a:rPr>
              <a:t>effect</a:t>
            </a:r>
            <a:r>
              <a:rPr lang="en-GB" altLang="en-US" sz="3600" smtClean="0"/>
              <a:t> or </a:t>
            </a:r>
            <a:r>
              <a:rPr lang="en-GB" altLang="en-US" sz="3600" smtClean="0">
                <a:solidFill>
                  <a:srgbClr val="FF0000"/>
                </a:solidFill>
              </a:rPr>
              <a:t>association</a:t>
            </a:r>
            <a:r>
              <a:rPr lang="en-GB" altLang="en-US" sz="3600" smtClean="0"/>
              <a:t> is </a:t>
            </a:r>
            <a:r>
              <a:rPr lang="en-GB" altLang="en-US" sz="3600" smtClean="0">
                <a:solidFill>
                  <a:srgbClr val="FF0000"/>
                </a:solidFill>
              </a:rPr>
              <a:t>correct</a:t>
            </a:r>
            <a:r>
              <a:rPr lang="en-GB" altLang="en-US" sz="3600" smtClean="0"/>
              <a:t> </a:t>
            </a:r>
            <a:r>
              <a:rPr lang="en-GB" altLang="en-US" sz="3600" smtClean="0">
                <a:solidFill>
                  <a:srgbClr val="FF0000"/>
                </a:solidFill>
              </a:rPr>
              <a:t>(unbiased).</a:t>
            </a:r>
            <a:endParaRPr lang="en-US" altLang="en-US" sz="3600" smtClean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8778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00063"/>
            <a:ext cx="7924800" cy="1143000"/>
          </a:xfrm>
        </p:spPr>
        <p:txBody>
          <a:bodyPr/>
          <a:lstStyle/>
          <a:p>
            <a:pPr algn="ctr" eaLnBrk="1" hangingPunct="1"/>
            <a:r>
              <a:rPr lang="en-US" altLang="zh-CN" b="1" smtClean="0">
                <a:ea typeface="SimSun" pitchFamily="2" charset="-122"/>
              </a:rPr>
              <a:t>Hierarchy of studies</a:t>
            </a:r>
            <a:r>
              <a:rPr lang="fa-IR" altLang="zh-CN" b="1" smtClean="0">
                <a:ea typeface="SimSun" pitchFamily="2" charset="-122"/>
              </a:rPr>
              <a:t/>
            </a:r>
            <a:br>
              <a:rPr lang="fa-IR" altLang="zh-CN" b="1" smtClean="0">
                <a:ea typeface="SimSun" pitchFamily="2" charset="-122"/>
              </a:rPr>
            </a:br>
            <a:r>
              <a:rPr lang="fa-IR" altLang="zh-CN" b="1" smtClean="0">
                <a:ea typeface="SimSun" pitchFamily="2" charset="-122"/>
                <a:cs typeface="B Mitra" pitchFamily="2" charset="-78"/>
              </a:rPr>
              <a:t>سلسله مراتب مطالعات</a:t>
            </a:r>
            <a:endParaRPr lang="en-US" altLang="zh-CN" b="1" smtClean="0">
              <a:ea typeface="SimSun" pitchFamily="2" charset="-122"/>
              <a:cs typeface="B Mitra" pitchFamily="2" charset="-7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19263"/>
            <a:ext cx="3814763" cy="4114800"/>
          </a:xfrm>
        </p:spPr>
        <p:txBody>
          <a:bodyPr/>
          <a:lstStyle/>
          <a:p>
            <a:pPr lvl="2" eaLnBrk="1" hangingPunct="1">
              <a:buFontTx/>
              <a:buNone/>
            </a:pPr>
            <a:endParaRPr lang="en-US" altLang="zh-CN" sz="2000" smtClean="0">
              <a:ea typeface="SimSun" pitchFamily="2" charset="-122"/>
            </a:endParaRPr>
          </a:p>
          <a:p>
            <a:pPr lvl="2" eaLnBrk="1" hangingPunct="1"/>
            <a:endParaRPr lang="en-US" altLang="zh-CN" sz="2000" smtClean="0">
              <a:ea typeface="SimSun" pitchFamily="2" charset="-122"/>
            </a:endParaRPr>
          </a:p>
        </p:txBody>
      </p:sp>
      <p:pic>
        <p:nvPicPr>
          <p:cNvPr id="22532" name="Picture 4" descr="pyramid1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917700"/>
            <a:ext cx="6248400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9275"/>
            <a:ext cx="7378700" cy="1584325"/>
          </a:xfrm>
        </p:spPr>
        <p:txBody>
          <a:bodyPr/>
          <a:lstStyle/>
          <a:p>
            <a:pPr algn="ctr" rtl="1" eaLnBrk="1" hangingPunct="1"/>
            <a:r>
              <a:rPr lang="en-US" altLang="en-US" b="1" smtClean="0">
                <a:solidFill>
                  <a:srgbClr val="FF0000"/>
                </a:solidFill>
                <a:cs typeface="B Mitra" pitchFamily="2" charset="-78"/>
              </a:rPr>
              <a:t>Evidence </a:t>
            </a:r>
            <a:r>
              <a:rPr lang="en-US" altLang="en-US" b="1" smtClean="0">
                <a:cs typeface="B Mitra" pitchFamily="2" charset="-78"/>
              </a:rPr>
              <a:t>Pyramid</a:t>
            </a:r>
            <a:r>
              <a:rPr lang="en-US" altLang="en-US" b="1" smtClean="0">
                <a:solidFill>
                  <a:srgbClr val="FF0000"/>
                </a:solidFill>
                <a:cs typeface="B Mitra" pitchFamily="2" charset="-78"/>
              </a:rPr>
              <a:t/>
            </a:r>
            <a:br>
              <a:rPr lang="en-US" altLang="en-US" b="1" smtClean="0">
                <a:solidFill>
                  <a:srgbClr val="FF0000"/>
                </a:solidFill>
                <a:cs typeface="B Mitra" pitchFamily="2" charset="-78"/>
              </a:rPr>
            </a:br>
            <a:r>
              <a:rPr lang="fa-IR" altLang="en-US" b="1" smtClean="0">
                <a:cs typeface="B Mitra" pitchFamily="2" charset="-78"/>
              </a:rPr>
              <a:t>هرم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 شواهد</a:t>
            </a:r>
            <a:endParaRPr lang="en-US" altLang="en-US" b="1" smtClean="0">
              <a:solidFill>
                <a:srgbClr val="FF0000"/>
              </a:solidFill>
              <a:cs typeface="B Mitra" pitchFamily="2" charset="-78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571625" y="-2406650"/>
            <a:ext cx="13271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300" b="1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b="1"/>
              <a:t>Type of Study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556" name="Rectangle 10"/>
          <p:cNvSpPr>
            <a:spLocks noChangeArrowheads="1"/>
          </p:cNvSpPr>
          <p:nvPr/>
        </p:nvSpPr>
        <p:spPr bwMode="auto">
          <a:xfrm>
            <a:off x="6051550" y="-179388"/>
            <a:ext cx="184150" cy="64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347147" name="Group 11"/>
          <p:cNvGraphicFramePr>
            <a:graphicFrameLocks noGrp="1"/>
          </p:cNvGraphicFramePr>
          <p:nvPr/>
        </p:nvGraphicFramePr>
        <p:xfrm>
          <a:off x="3140075" y="2671763"/>
          <a:ext cx="2443163" cy="457200"/>
        </p:xfrm>
        <a:graphic>
          <a:graphicData uri="http://schemas.openxmlformats.org/drawingml/2006/table">
            <a:tbl>
              <a:tblPr/>
              <a:tblGrid>
                <a:gridCol w="2443163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PMingLiU" pitchFamily="18" charset="-120"/>
                        </a:rPr>
                        <a:t>Systematic Review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7154" name="Group 18"/>
          <p:cNvGraphicFramePr>
            <a:graphicFrameLocks noGrp="1"/>
          </p:cNvGraphicFramePr>
          <p:nvPr/>
        </p:nvGraphicFramePr>
        <p:xfrm>
          <a:off x="2530475" y="3273425"/>
          <a:ext cx="3824288" cy="511175"/>
        </p:xfrm>
        <a:graphic>
          <a:graphicData uri="http://schemas.openxmlformats.org/drawingml/2006/table">
            <a:tbl>
              <a:tblPr/>
              <a:tblGrid>
                <a:gridCol w="3824288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PMingLiU" pitchFamily="18" charset="-120"/>
                        </a:rPr>
                        <a:t>Randomized Controlled Trial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7160" name="Group 24"/>
          <p:cNvGraphicFramePr>
            <a:graphicFrameLocks noGrp="1"/>
          </p:cNvGraphicFramePr>
          <p:nvPr/>
        </p:nvGraphicFramePr>
        <p:xfrm>
          <a:off x="2084388" y="3887788"/>
          <a:ext cx="4694237" cy="512762"/>
        </p:xfrm>
        <a:graphic>
          <a:graphicData uri="http://schemas.openxmlformats.org/drawingml/2006/table">
            <a:tbl>
              <a:tblPr/>
              <a:tblGrid>
                <a:gridCol w="4694237"/>
              </a:tblGrid>
              <a:tr h="5127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PMingLiU" pitchFamily="18" charset="-120"/>
                        </a:rPr>
                        <a:t>Cohort studies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7166" name="Group 30"/>
          <p:cNvGraphicFramePr>
            <a:graphicFrameLocks noGrp="1"/>
          </p:cNvGraphicFramePr>
          <p:nvPr/>
        </p:nvGraphicFramePr>
        <p:xfrm>
          <a:off x="1544638" y="4487863"/>
          <a:ext cx="5745162" cy="557212"/>
        </p:xfrm>
        <a:graphic>
          <a:graphicData uri="http://schemas.openxmlformats.org/drawingml/2006/table">
            <a:tbl>
              <a:tblPr/>
              <a:tblGrid>
                <a:gridCol w="5745162"/>
              </a:tblGrid>
              <a:tr h="5572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PMingLiU" pitchFamily="18" charset="-120"/>
                        </a:rPr>
                        <a:t>Case Control studies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7172" name="Group 36"/>
          <p:cNvGraphicFramePr>
            <a:graphicFrameLocks noGrp="1"/>
          </p:cNvGraphicFramePr>
          <p:nvPr/>
        </p:nvGraphicFramePr>
        <p:xfrm>
          <a:off x="1133475" y="5138738"/>
          <a:ext cx="6624638" cy="495300"/>
        </p:xfrm>
        <a:graphic>
          <a:graphicData uri="http://schemas.openxmlformats.org/drawingml/2006/table">
            <a:tbl>
              <a:tblPr/>
              <a:tblGrid>
                <a:gridCol w="6624638"/>
              </a:tblGrid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PMingLiU" pitchFamily="18" charset="-120"/>
                        </a:rPr>
                        <a:t>Case Series/Case Reports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7178" name="Group 42"/>
          <p:cNvGraphicFramePr>
            <a:graphicFrameLocks noGrp="1"/>
          </p:cNvGraphicFramePr>
          <p:nvPr/>
        </p:nvGraphicFramePr>
        <p:xfrm>
          <a:off x="784225" y="5741988"/>
          <a:ext cx="7466013" cy="439737"/>
        </p:xfrm>
        <a:graphic>
          <a:graphicData uri="http://schemas.openxmlformats.org/drawingml/2006/table">
            <a:tbl>
              <a:tblPr/>
              <a:tblGrid>
                <a:gridCol w="7466013"/>
              </a:tblGrid>
              <a:tr h="439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PMingLiU" pitchFamily="18" charset="-120"/>
                        </a:rPr>
                        <a:t>Animal research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23593" name="Rectangle 48"/>
          <p:cNvSpPr>
            <a:spLocks noChangeArrowheads="1"/>
          </p:cNvSpPr>
          <p:nvPr/>
        </p:nvSpPr>
        <p:spPr bwMode="auto">
          <a:xfrm>
            <a:off x="6051550" y="8058150"/>
            <a:ext cx="184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/>
            </a:r>
            <a:br>
              <a:rPr lang="en-US" altLang="en-US" sz="1800"/>
            </a:br>
            <a:endParaRPr lang="en-US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642938"/>
            <a:ext cx="8247062" cy="819150"/>
          </a:xfrm>
        </p:spPr>
        <p:txBody>
          <a:bodyPr/>
          <a:lstStyle/>
          <a:p>
            <a:pPr algn="ctr"/>
            <a:r>
              <a:rPr lang="en-US" altLang="en-US" b="1" smtClean="0"/>
              <a:t>Levels of Evidence</a:t>
            </a:r>
          </a:p>
        </p:txBody>
      </p:sp>
      <p:graphicFrame>
        <p:nvGraphicFramePr>
          <p:cNvPr id="435275" name="Group 75"/>
          <p:cNvGraphicFramePr>
            <a:graphicFrameLocks noGrp="1"/>
          </p:cNvGraphicFramePr>
          <p:nvPr>
            <p:ph idx="1"/>
          </p:nvPr>
        </p:nvGraphicFramePr>
        <p:xfrm>
          <a:off x="685800" y="1857375"/>
          <a:ext cx="8153400" cy="4367210"/>
        </p:xfrm>
        <a:graphic>
          <a:graphicData uri="http://schemas.openxmlformats.org/drawingml/2006/table">
            <a:tbl>
              <a:tblPr/>
              <a:tblGrid>
                <a:gridCol w="1371600"/>
                <a:gridCol w="6781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Level of Evidence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Type of Study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6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1a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Systematic reviews of randomized clinical trials (RCTs)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96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Individual RCTs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3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2a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Systematic reviews of cohort studies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3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Individual cohort studies and low-quality RCTs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3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3a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Systematic reviews of case-controlled studies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96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3b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Individual case-controlled studies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6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Case series and poor-quality cohort and case-control studies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3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tx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Expert opinion based on clinical experience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838200" y="6491288"/>
            <a:ext cx="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a-IR" altLang="en-US" sz="1800">
              <a:solidFill>
                <a:schemeClr val="bg1"/>
              </a:solidFill>
            </a:endParaRPr>
          </a:p>
        </p:txBody>
      </p:sp>
      <p:sp>
        <p:nvSpPr>
          <p:cNvPr id="24612" name="Rectangle 37"/>
          <p:cNvSpPr>
            <a:spLocks noChangeArrowheads="1"/>
          </p:cNvSpPr>
          <p:nvPr/>
        </p:nvSpPr>
        <p:spPr bwMode="auto">
          <a:xfrm>
            <a:off x="660400" y="6357938"/>
            <a:ext cx="8178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v-SE" altLang="en-US" sz="1000">
                <a:latin typeface="Verdana" pitchFamily="34" charset="0"/>
              </a:rPr>
              <a:t>Adapted from: </a:t>
            </a:r>
            <a:r>
              <a:rPr lang="en-US" altLang="en-US" sz="1200"/>
              <a:t>Sackett DL et al. </a:t>
            </a:r>
            <a:r>
              <a:rPr lang="en-US" altLang="en-US" sz="1200" i="1"/>
              <a:t>Evidence-Based Medicine: How to Practice and Teach EBM</a:t>
            </a:r>
            <a:r>
              <a:rPr lang="en-US" altLang="en-US" sz="1200"/>
              <a:t>. 2nd ed. Churchill Livingstone; 2000.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557338"/>
            <a:ext cx="8072437" cy="2428875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</a:pPr>
            <a:r>
              <a:rPr lang="fa-IR" altLang="en-US" sz="4200" b="1" smtClean="0">
                <a:cs typeface="B Titr" pitchFamily="2" charset="-78"/>
              </a:rPr>
              <a:t>انواع بانک‌های اطلاعاتی </a:t>
            </a:r>
            <a:br>
              <a:rPr lang="fa-IR" altLang="en-US" sz="4200" b="1" smtClean="0">
                <a:cs typeface="B Titr" pitchFamily="2" charset="-78"/>
              </a:rPr>
            </a:br>
            <a:r>
              <a:rPr lang="fa-IR" altLang="en-US" sz="4200" b="1" smtClean="0">
                <a:cs typeface="B Titr" pitchFamily="2" charset="-78"/>
              </a:rPr>
              <a:t>در علوم پزشکی</a:t>
            </a:r>
            <a:endParaRPr lang="en-US" altLang="en-US" sz="4200" b="1" smtClean="0">
              <a:cs typeface="B Titr" pitchFamily="2" charset="-78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4508500"/>
            <a:ext cx="7772400" cy="2143125"/>
          </a:xfrm>
        </p:spPr>
        <p:txBody>
          <a:bodyPr/>
          <a:lstStyle/>
          <a:p>
            <a:pPr algn="r" rtl="1" eaLnBrk="1" hangingPunct="1"/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دکتر پيام کبيری</a:t>
            </a:r>
            <a:br>
              <a:rPr lang="fa-IR" altLang="en-US" sz="2400" b="1" smtClean="0">
                <a:latin typeface="Calibri" pitchFamily="34" charset="0"/>
                <a:cs typeface="B Nazanin" pitchFamily="2" charset="-78"/>
              </a:rPr>
            </a:br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پزشک، اپيدميولوژيست بالينی</a:t>
            </a:r>
            <a:br>
              <a:rPr lang="fa-IR" altLang="en-US" sz="2400" b="1" smtClean="0">
                <a:latin typeface="Calibri" pitchFamily="34" charset="0"/>
                <a:cs typeface="B Nazanin" pitchFamily="2" charset="-78"/>
              </a:rPr>
            </a:br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رئيس مرکز توسعه و هماهنگی اطلاعات و انتشارات علمی</a:t>
            </a:r>
            <a:br>
              <a:rPr lang="fa-IR" altLang="en-US" sz="2400" b="1" smtClean="0">
                <a:latin typeface="Calibri" pitchFamily="34" charset="0"/>
                <a:cs typeface="B Nazanin" pitchFamily="2" charset="-78"/>
              </a:rPr>
            </a:br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معاونت تحقيقات و فن‌آوری</a:t>
            </a:r>
            <a:br>
              <a:rPr lang="fa-IR" altLang="en-US" sz="2400" b="1" smtClean="0">
                <a:latin typeface="Calibri" pitchFamily="34" charset="0"/>
                <a:cs typeface="B Nazanin" pitchFamily="2" charset="-78"/>
              </a:rPr>
            </a:br>
            <a:r>
              <a:rPr lang="fa-IR" altLang="en-US" sz="2400" b="1" smtClean="0">
                <a:latin typeface="Calibri" pitchFamily="34" charset="0"/>
                <a:cs typeface="B Nazanin" pitchFamily="2" charset="-78"/>
              </a:rPr>
              <a:t>وزارت بهداشت، درمان و آموزش پزشکی</a:t>
            </a:r>
            <a:endParaRPr lang="en-US" altLang="en-US" sz="2400" b="1" smtClean="0">
              <a:latin typeface="Calibri" pitchFamily="34" charset="0"/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671513"/>
            <a:ext cx="8229600" cy="1371600"/>
          </a:xfrm>
        </p:spPr>
        <p:txBody>
          <a:bodyPr/>
          <a:lstStyle/>
          <a:p>
            <a:pPr algn="ctr" rtl="1" eaLnBrk="1" hangingPunct="1"/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انواع</a:t>
            </a:r>
            <a:r>
              <a:rPr lang="fa-IR" altLang="en-US" b="1" smtClean="0">
                <a:cs typeface="B Mitra" pitchFamily="2" charset="-78"/>
              </a:rPr>
              <a:t> منابع اطلاعاتی در 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پزشکی بالينی</a:t>
            </a:r>
            <a:endParaRPr lang="fa-IR" altLang="en-US" b="1" smtClean="0">
              <a:solidFill>
                <a:srgbClr val="FF0000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42938" y="2547938"/>
            <a:ext cx="7958137" cy="3881437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solidFill>
                  <a:srgbClr val="FF0000"/>
                </a:solidFill>
              </a:rPr>
              <a:t>Primary</a:t>
            </a:r>
            <a:r>
              <a:rPr lang="en-US" altLang="en-US" sz="3600" smtClean="0"/>
              <a:t> resources</a:t>
            </a:r>
          </a:p>
          <a:p>
            <a:pPr eaLnBrk="1" hangingPunct="1"/>
            <a:r>
              <a:rPr lang="en-US" altLang="en-US" sz="3600" smtClean="0">
                <a:solidFill>
                  <a:srgbClr val="FF0000"/>
                </a:solidFill>
              </a:rPr>
              <a:t>Secondary</a:t>
            </a:r>
            <a:r>
              <a:rPr lang="en-US" altLang="en-US" sz="3600" smtClean="0"/>
              <a:t> resources</a:t>
            </a:r>
          </a:p>
          <a:p>
            <a:pPr eaLnBrk="1" hangingPunct="1"/>
            <a:r>
              <a:rPr lang="en-US" altLang="en-US" sz="3600" smtClean="0">
                <a:solidFill>
                  <a:srgbClr val="FF0000"/>
                </a:solidFill>
              </a:rPr>
              <a:t>Tertiary</a:t>
            </a:r>
            <a:r>
              <a:rPr lang="en-US" altLang="en-US" sz="3600" smtClean="0"/>
              <a:t> resources</a:t>
            </a:r>
            <a:endParaRPr lang="fa-IR" alt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640763" cy="4752975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ahoma" pitchFamily="34" charset="0"/>
                <a:cs typeface="Mitra" pitchFamily="2" charset="-78"/>
              </a:rPr>
              <a:t>There are 2 Types of Clinical Questions:</a:t>
            </a:r>
          </a:p>
          <a:p>
            <a:pPr eaLnBrk="1" hangingPunct="1"/>
            <a:endParaRPr lang="en-US" altLang="en-US" sz="2800" dirty="0" smtClean="0">
              <a:solidFill>
                <a:srgbClr val="FF0000"/>
              </a:solidFill>
              <a:latin typeface="Tahoma" pitchFamily="34" charset="0"/>
              <a:cs typeface="Mitra" pitchFamily="2" charset="-78"/>
            </a:endParaRPr>
          </a:p>
          <a:p>
            <a:pPr eaLnBrk="1" hangingPunct="1"/>
            <a:r>
              <a:rPr lang="en-US" altLang="en-US" sz="28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Background</a:t>
            </a:r>
            <a:r>
              <a:rPr lang="en-US" altLang="en-US" sz="2800" dirty="0" smtClean="0">
                <a:latin typeface="Tahoma" pitchFamily="34" charset="0"/>
                <a:cs typeface="Mitra" pitchFamily="2" charset="-78"/>
              </a:rPr>
              <a:t> Questions</a:t>
            </a:r>
          </a:p>
          <a:p>
            <a:pPr eaLnBrk="1" hangingPunct="1"/>
            <a:r>
              <a:rPr lang="en-US" altLang="en-US" sz="28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Foreground</a:t>
            </a:r>
            <a:r>
              <a:rPr lang="en-US" altLang="en-US" sz="2800" dirty="0" smtClean="0">
                <a:latin typeface="Tahoma" pitchFamily="34" charset="0"/>
                <a:cs typeface="Mitra" pitchFamily="2" charset="-78"/>
              </a:rPr>
              <a:t> Questions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371600"/>
          </a:xfrm>
          <a:noFill/>
        </p:spPr>
        <p:txBody>
          <a:bodyPr/>
          <a:lstStyle/>
          <a:p>
            <a:pPr algn="ctr" eaLnBrk="1" hangingPunct="1"/>
            <a:r>
              <a:rPr lang="en-US" altLang="en-US" b="1" dirty="0" smtClean="0">
                <a:solidFill>
                  <a:srgbClr val="FF0000"/>
                </a:solidFill>
              </a:rPr>
              <a:t>Clinical</a:t>
            </a:r>
            <a:r>
              <a:rPr lang="en-US" altLang="en-US" b="1" dirty="0" smtClean="0"/>
              <a:t> Questions</a:t>
            </a:r>
          </a:p>
        </p:txBody>
      </p:sp>
    </p:spTree>
    <p:extLst>
      <p:ext uri="{BB962C8B-B14F-4D97-AF65-F5344CB8AC3E}">
        <p14:creationId xmlns:p14="http://schemas.microsoft.com/office/powerpoint/2010/main" val="19642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FF0000"/>
                </a:solidFill>
              </a:rPr>
              <a:t>Primary</a:t>
            </a:r>
            <a:r>
              <a:rPr lang="en-US" altLang="en-US" b="1" smtClean="0"/>
              <a:t> Resources</a:t>
            </a:r>
            <a:r>
              <a:rPr lang="fa-IR" altLang="en-US" b="1" smtClean="0"/>
              <a:t/>
            </a:r>
            <a:br>
              <a:rPr lang="fa-IR" altLang="en-US" b="1" smtClean="0"/>
            </a:br>
            <a:r>
              <a:rPr lang="fa-IR" altLang="en-US" b="1" smtClean="0">
                <a:cs typeface="B Mitra" pitchFamily="2" charset="-78"/>
              </a:rPr>
              <a:t>منابع اطلاعاتی 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اوليه</a:t>
            </a:r>
            <a:endParaRPr lang="en-US" altLang="en-US" b="1" smtClean="0">
              <a:solidFill>
                <a:srgbClr val="FF0000"/>
              </a:solidFill>
              <a:cs typeface="B Mitra" pitchFamily="2" charset="-78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571500" y="2211388"/>
            <a:ext cx="7958138" cy="3881437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A primary source is </a:t>
            </a:r>
            <a:r>
              <a:rPr lang="en-US" altLang="en-US" sz="2800" smtClean="0">
                <a:solidFill>
                  <a:srgbClr val="FF0000"/>
                </a:solidFill>
              </a:rPr>
              <a:t>firsthand </a:t>
            </a:r>
            <a:r>
              <a:rPr lang="en-US" altLang="en-US" sz="2800" smtClean="0"/>
              <a:t>original research or direct evidence concerning a </a:t>
            </a:r>
            <a:r>
              <a:rPr lang="en-US" altLang="en-US" sz="2800" smtClean="0">
                <a:solidFill>
                  <a:srgbClr val="FF0000"/>
                </a:solidFill>
              </a:rPr>
              <a:t>topic under investigation not interpreted.</a:t>
            </a:r>
          </a:p>
          <a:p>
            <a:pPr eaLnBrk="1" hangingPunct="1"/>
            <a:r>
              <a:rPr lang="en-US" altLang="en-US" sz="2800" smtClean="0"/>
              <a:t>Primary resources are generally </a:t>
            </a:r>
            <a:r>
              <a:rPr lang="en-US" altLang="en-US" sz="2800" smtClean="0">
                <a:solidFill>
                  <a:srgbClr val="FF0000"/>
                </a:solidFill>
              </a:rPr>
              <a:t>original articles </a:t>
            </a:r>
            <a:r>
              <a:rPr lang="en-US" altLang="en-US" sz="2800" smtClean="0"/>
              <a:t>that appear in peer-reviewed journals and are found primarily by searching Medline. </a:t>
            </a:r>
          </a:p>
          <a:p>
            <a:pPr eaLnBrk="1" hangingPunct="1"/>
            <a:r>
              <a:rPr lang="en-US" altLang="en-US" sz="2800" smtClean="0"/>
              <a:t>Require </a:t>
            </a:r>
            <a:r>
              <a:rPr lang="en-US" altLang="en-US" sz="2800" smtClean="0">
                <a:solidFill>
                  <a:srgbClr val="FF0000"/>
                </a:solidFill>
              </a:rPr>
              <a:t>more work </a:t>
            </a:r>
            <a:r>
              <a:rPr lang="en-US" altLang="en-US" sz="2800" smtClean="0"/>
              <a:t>to validate.</a:t>
            </a:r>
          </a:p>
          <a:p>
            <a:pPr eaLnBrk="1" hangingPunct="1"/>
            <a:r>
              <a:rPr lang="en-US" altLang="en-US" sz="2800" smtClean="0"/>
              <a:t>Samples are </a:t>
            </a:r>
            <a:r>
              <a:rPr lang="en-US" altLang="en-US" sz="2800" smtClean="0">
                <a:solidFill>
                  <a:srgbClr val="FF0000"/>
                </a:solidFill>
              </a:rPr>
              <a:t>Medline, Embase, ISI Web of Science, Scopus, …</a:t>
            </a:r>
          </a:p>
          <a:p>
            <a:pPr eaLnBrk="1" hangingPunct="1"/>
            <a:endParaRPr lang="en-US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FF0000"/>
                </a:solidFill>
              </a:rPr>
              <a:t>Secondary</a:t>
            </a:r>
            <a:r>
              <a:rPr lang="en-US" altLang="en-US" b="1" smtClean="0"/>
              <a:t> Resources</a:t>
            </a:r>
            <a:br>
              <a:rPr lang="en-US" altLang="en-US" b="1" smtClean="0"/>
            </a:br>
            <a:r>
              <a:rPr lang="fa-IR" altLang="en-US" b="1" smtClean="0">
                <a:cs typeface="B Mitra" pitchFamily="2" charset="-78"/>
              </a:rPr>
              <a:t>منابع اطلاعاتی 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ثانويه</a:t>
            </a:r>
            <a:endParaRPr lang="fa-IR" altLang="en-US" b="1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84213" y="2211388"/>
            <a:ext cx="7958137" cy="3881437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Secondary sources </a:t>
            </a:r>
            <a:r>
              <a:rPr lang="en-US" altLang="en-US" sz="2800" smtClean="0">
                <a:solidFill>
                  <a:srgbClr val="FF0000"/>
                </a:solidFill>
              </a:rPr>
              <a:t>describe or analyze the primary sources</a:t>
            </a:r>
            <a:r>
              <a:rPr lang="en-US" altLang="en-US" sz="2800" smtClean="0"/>
              <a:t>, are summaries and analyses of the </a:t>
            </a:r>
            <a:r>
              <a:rPr lang="en-US" altLang="en-US" sz="2800" smtClean="0">
                <a:solidFill>
                  <a:srgbClr val="FF0000"/>
                </a:solidFill>
              </a:rPr>
              <a:t>evidence derived </a:t>
            </a:r>
            <a:r>
              <a:rPr lang="en-US" altLang="en-US" sz="2800" smtClean="0"/>
              <a:t>from and </a:t>
            </a:r>
            <a:r>
              <a:rPr lang="en-US" altLang="en-US" sz="2800" smtClean="0">
                <a:solidFill>
                  <a:srgbClr val="FF0000"/>
                </a:solidFill>
              </a:rPr>
              <a:t>based on primary sources.</a:t>
            </a:r>
          </a:p>
          <a:p>
            <a:pPr eaLnBrk="1" hangingPunct="1"/>
            <a:r>
              <a:rPr lang="en-US" altLang="en-US" sz="2800" smtClean="0"/>
              <a:t>A secondary source is a work that </a:t>
            </a:r>
            <a:r>
              <a:rPr lang="en-US" altLang="en-US" sz="2800" smtClean="0">
                <a:solidFill>
                  <a:srgbClr val="FF0000"/>
                </a:solidFill>
              </a:rPr>
              <a:t>appraises, interprets or analyzes.</a:t>
            </a:r>
          </a:p>
          <a:p>
            <a:pPr marL="342900" lvl="1" indent="-342900" eaLnBrk="1" hangingPunct="1">
              <a:buSzTx/>
              <a:buFont typeface="Wingdings" pitchFamily="2" charset="2"/>
              <a:buChar char="w"/>
            </a:pPr>
            <a:r>
              <a:rPr lang="en-US" altLang="en-US" smtClean="0"/>
              <a:t>Already </a:t>
            </a:r>
            <a:r>
              <a:rPr lang="en-US" altLang="en-US" smtClean="0">
                <a:solidFill>
                  <a:srgbClr val="FF0000"/>
                </a:solidFill>
              </a:rPr>
              <a:t>reviewed, less work to validate</a:t>
            </a:r>
            <a:r>
              <a:rPr lang="en-US" altLang="en-US" smtClean="0"/>
              <a:t>.</a:t>
            </a:r>
            <a:endParaRPr lang="en-US" altLang="en-US" smtClean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800" smtClean="0"/>
              <a:t>Samples are </a:t>
            </a:r>
            <a:r>
              <a:rPr lang="en-US" altLang="en-US" sz="2800" smtClean="0">
                <a:solidFill>
                  <a:srgbClr val="FF0000"/>
                </a:solidFill>
              </a:rPr>
              <a:t>Clinical Evidence, ACP Journal Club, and Cochrane Library, EBMR</a:t>
            </a:r>
            <a:r>
              <a:rPr lang="en-US" altLang="en-US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95288" y="544513"/>
            <a:ext cx="8229600" cy="1371600"/>
          </a:xfrm>
        </p:spPr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FF0000"/>
                </a:solidFill>
              </a:rPr>
              <a:t>Tertiary</a:t>
            </a:r>
            <a:r>
              <a:rPr lang="en-US" altLang="en-US" b="1" smtClean="0"/>
              <a:t> Resources</a:t>
            </a:r>
            <a:r>
              <a:rPr lang="fa-IR" altLang="en-US" b="1" smtClean="0"/>
              <a:t/>
            </a:r>
            <a:br>
              <a:rPr lang="fa-IR" altLang="en-US" b="1" smtClean="0"/>
            </a:br>
            <a:r>
              <a:rPr lang="fa-IR" altLang="en-US" b="1" smtClean="0">
                <a:cs typeface="B Mitra" pitchFamily="2" charset="-78"/>
              </a:rPr>
              <a:t>منابع اطلاعاتی 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ثالثيه</a:t>
            </a:r>
            <a:endParaRPr lang="fa-IR" altLang="en-US" b="1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611188" y="2427288"/>
            <a:ext cx="7958137" cy="3881437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Tertiary resources </a:t>
            </a:r>
            <a:r>
              <a:rPr lang="en-US" altLang="en-US" sz="2800" smtClean="0">
                <a:solidFill>
                  <a:srgbClr val="FF0000"/>
                </a:solidFill>
              </a:rPr>
              <a:t>list,</a:t>
            </a:r>
            <a:r>
              <a:rPr lang="en-US" altLang="en-US" sz="2800" smtClean="0"/>
              <a:t> </a:t>
            </a:r>
            <a:r>
              <a:rPr lang="en-US" altLang="en-US" sz="2800" smtClean="0">
                <a:solidFill>
                  <a:srgbClr val="FF0000"/>
                </a:solidFill>
              </a:rPr>
              <a:t>compile, digest or index primary or secondary sources.</a:t>
            </a:r>
          </a:p>
          <a:p>
            <a:pPr eaLnBrk="1" hangingPunct="1"/>
            <a:endParaRPr lang="fa-IR" altLang="en-US" sz="2800" smtClean="0"/>
          </a:p>
          <a:p>
            <a:pPr eaLnBrk="1" hangingPunct="1"/>
            <a:r>
              <a:rPr lang="en-US" altLang="en-US" sz="2800" smtClean="0"/>
              <a:t>Examples of tertiary resources include </a:t>
            </a:r>
            <a:r>
              <a:rPr lang="en-US" altLang="en-US" sz="2800" smtClean="0">
                <a:solidFill>
                  <a:srgbClr val="FF0000"/>
                </a:solidFill>
              </a:rPr>
              <a:t>UpToDate, DynaMed, TripDatabase.</a:t>
            </a:r>
            <a:endParaRPr lang="fa-IR" altLang="en-US" sz="2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371600"/>
          </a:xfrm>
        </p:spPr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FF0000"/>
                </a:solidFill>
              </a:rPr>
              <a:t>UpToDate </a:t>
            </a:r>
            <a:r>
              <a:rPr lang="en-US" altLang="en-US" b="1" smtClean="0"/>
              <a:t>Level of Evidence</a:t>
            </a:r>
            <a:endParaRPr lang="fa-IR" altLang="en-US" b="1" smtClean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395288" y="1849438"/>
            <a:ext cx="8280400" cy="4535487"/>
          </a:xfrm>
        </p:spPr>
        <p:txBody>
          <a:bodyPr/>
          <a:lstStyle/>
          <a:p>
            <a:r>
              <a:rPr lang="en-US" altLang="en-US" smtClean="0"/>
              <a:t>There are two levels of recommendation strength (</a:t>
            </a:r>
            <a:r>
              <a:rPr lang="en-US" altLang="en-US" b="1" smtClean="0">
                <a:solidFill>
                  <a:srgbClr val="FF0000"/>
                </a:solidFill>
              </a:rPr>
              <a:t>1</a:t>
            </a:r>
            <a:r>
              <a:rPr lang="en-US" altLang="en-US" smtClean="0"/>
              <a:t> or </a:t>
            </a:r>
            <a:r>
              <a:rPr lang="en-US" altLang="en-US" b="1" smtClean="0">
                <a:solidFill>
                  <a:srgbClr val="FF0000"/>
                </a:solidFill>
              </a:rPr>
              <a:t>2</a:t>
            </a:r>
            <a:r>
              <a:rPr lang="en-US" altLang="en-US" smtClean="0"/>
              <a:t>) </a:t>
            </a:r>
          </a:p>
          <a:p>
            <a:pPr lvl="1"/>
            <a:r>
              <a:rPr lang="en-US" altLang="en-US" smtClean="0"/>
              <a:t>Strong</a:t>
            </a:r>
          </a:p>
          <a:p>
            <a:pPr lvl="1"/>
            <a:r>
              <a:rPr lang="en-US" altLang="en-US" smtClean="0"/>
              <a:t>Weak</a:t>
            </a:r>
          </a:p>
          <a:p>
            <a:r>
              <a:rPr lang="en-US" altLang="en-US" smtClean="0"/>
              <a:t>There are three levels of quality of evidence (</a:t>
            </a:r>
            <a:r>
              <a:rPr lang="en-US" altLang="en-US" b="1" smtClean="0">
                <a:solidFill>
                  <a:srgbClr val="FF0000"/>
                </a:solidFill>
              </a:rPr>
              <a:t>A</a:t>
            </a:r>
            <a:r>
              <a:rPr lang="en-US" altLang="en-US" smtClean="0"/>
              <a:t>,</a:t>
            </a:r>
            <a:r>
              <a:rPr lang="en-US" altLang="en-US" b="1" smtClean="0">
                <a:solidFill>
                  <a:srgbClr val="FF0000"/>
                </a:solidFill>
              </a:rPr>
              <a:t>B</a:t>
            </a:r>
            <a:r>
              <a:rPr lang="en-US" altLang="en-US" smtClean="0"/>
              <a:t>,</a:t>
            </a:r>
            <a:r>
              <a:rPr lang="en-US" altLang="en-US" b="1" smtClean="0">
                <a:solidFill>
                  <a:srgbClr val="FF0000"/>
                </a:solidFill>
              </a:rPr>
              <a:t>C</a:t>
            </a:r>
            <a:r>
              <a:rPr lang="en-US" altLang="en-US" smtClean="0"/>
              <a:t>) </a:t>
            </a:r>
          </a:p>
          <a:p>
            <a:pPr lvl="1"/>
            <a:r>
              <a:rPr lang="en-US" altLang="en-US" smtClean="0"/>
              <a:t>High</a:t>
            </a:r>
          </a:p>
          <a:p>
            <a:pPr lvl="1"/>
            <a:r>
              <a:rPr lang="en-US" altLang="en-US" smtClean="0"/>
              <a:t>Moderate</a:t>
            </a:r>
          </a:p>
          <a:p>
            <a:pPr lvl="1"/>
            <a:r>
              <a:rPr lang="en-US" altLang="en-US" smtClean="0"/>
              <a:t>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>
                <a:solidFill>
                  <a:srgbClr val="FF0000"/>
                </a:solidFill>
              </a:rPr>
              <a:t>UpToDate </a:t>
            </a:r>
            <a:r>
              <a:rPr lang="en-US" altLang="en-US" b="1" smtClean="0"/>
              <a:t>Level of Evidence</a:t>
            </a:r>
            <a:endParaRPr lang="en-US" altLang="en-US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1. </a:t>
            </a:r>
            <a:r>
              <a:rPr lang="en-US" altLang="en-US" smtClean="0">
                <a:solidFill>
                  <a:srgbClr val="FF0000"/>
                </a:solidFill>
              </a:rPr>
              <a:t>Strong</a:t>
            </a:r>
            <a:r>
              <a:rPr lang="en-US" altLang="en-US" smtClean="0"/>
              <a:t> recommendation: Benefits clearly outweigh the risks and burdens (or vice versa) for most, if not all, patients</a:t>
            </a:r>
          </a:p>
          <a:p>
            <a:endParaRPr lang="en-US" altLang="en-US" smtClean="0"/>
          </a:p>
          <a:p>
            <a:r>
              <a:rPr lang="en-US" altLang="en-US" smtClean="0"/>
              <a:t>2. </a:t>
            </a:r>
            <a:r>
              <a:rPr lang="en-US" altLang="en-US" smtClean="0">
                <a:solidFill>
                  <a:srgbClr val="FF0000"/>
                </a:solidFill>
              </a:rPr>
              <a:t>Weak</a:t>
            </a:r>
            <a:r>
              <a:rPr lang="en-US" altLang="en-US" smtClean="0"/>
              <a:t> recommendation: Benefits and risks closely balanced and/or uncertain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617538"/>
            <a:ext cx="8229600" cy="1371600"/>
          </a:xfrm>
        </p:spPr>
        <p:txBody>
          <a:bodyPr/>
          <a:lstStyle/>
          <a:p>
            <a:pPr algn="ctr"/>
            <a:r>
              <a:rPr lang="en-US" altLang="en-US" b="1" smtClean="0"/>
              <a:t>Clinical Key</a:t>
            </a:r>
            <a:br>
              <a:rPr lang="en-US" altLang="en-US" b="1" smtClean="0"/>
            </a:br>
            <a:r>
              <a:rPr lang="en-US" altLang="en-US" smtClean="0">
                <a:solidFill>
                  <a:srgbClr val="FF0000"/>
                </a:solidFill>
              </a:rPr>
              <a:t>www.clinicalkey.com</a:t>
            </a:r>
          </a:p>
        </p:txBody>
      </p:sp>
      <p:pic>
        <p:nvPicPr>
          <p:cNvPr id="3789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5338" y="2349500"/>
            <a:ext cx="7553325" cy="37417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23850" y="357188"/>
            <a:ext cx="8569325" cy="1371600"/>
          </a:xfrm>
        </p:spPr>
        <p:txBody>
          <a:bodyPr/>
          <a:lstStyle/>
          <a:p>
            <a:pPr algn="ctr" rtl="1"/>
            <a:r>
              <a:rPr lang="fa-IR" altLang="en-US" sz="4000" b="1" smtClean="0">
                <a:cs typeface="Mitra" pitchFamily="2" charset="-78"/>
              </a:rPr>
              <a:t>دسترسي به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مجموعه کتاب</a:t>
            </a:r>
            <a:r>
              <a:rPr lang="fa-IR" altLang="en-US" sz="4000" b="1" smtClean="0">
                <a:cs typeface="Mitra" pitchFamily="2" charset="-78"/>
              </a:rPr>
              <a:t>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مقاله</a:t>
            </a:r>
            <a:r>
              <a:rPr lang="fa-IR" altLang="en-US" sz="4000" b="1" smtClean="0">
                <a:cs typeface="Mitra" pitchFamily="2" charset="-78"/>
              </a:rPr>
              <a:t>، فيلم آموزشی،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گايدلاين، مدلاين </a:t>
            </a:r>
            <a:r>
              <a:rPr lang="fa-IR" altLang="en-US" sz="4000" b="1" smtClean="0">
                <a:cs typeface="Mitra" pitchFamily="2" charset="-78"/>
              </a:rPr>
              <a:t>و .. </a:t>
            </a:r>
            <a:r>
              <a:rPr lang="en-US" altLang="en-US" sz="4000" b="1" smtClean="0">
                <a:solidFill>
                  <a:srgbClr val="FF0000"/>
                </a:solidFill>
                <a:cs typeface="Mitra" pitchFamily="2" charset="-78"/>
              </a:rPr>
              <a:t>Clinical Key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57188" y="1860550"/>
            <a:ext cx="8329612" cy="4376738"/>
          </a:xfrm>
        </p:spPr>
        <p:txBody>
          <a:bodyPr/>
          <a:lstStyle/>
          <a:p>
            <a:pPr algn="just" rtl="1">
              <a:defRPr/>
            </a:pPr>
            <a:r>
              <a:rPr lang="fa-IR" altLang="en-US" dirty="0" smtClean="0">
                <a:cs typeface="Mitra" pitchFamily="2" charset="-78"/>
              </a:rPr>
              <a:t>مجموعه </a:t>
            </a:r>
            <a:r>
              <a:rPr lang="en-US" altLang="en-US" dirty="0" smtClean="0">
                <a:solidFill>
                  <a:srgbClr val="FF0000"/>
                </a:solidFill>
                <a:latin typeface="Calibri" panose="020F0502020204030204" pitchFamily="34" charset="0"/>
                <a:cs typeface="Mitra" pitchFamily="2" charset="-78"/>
              </a:rPr>
              <a:t>Clinical Key</a:t>
            </a:r>
            <a:r>
              <a:rPr lang="fa-IR" altLang="en-US" dirty="0" smtClean="0">
                <a:solidFill>
                  <a:srgbClr val="FF0000"/>
                </a:solidFill>
                <a:latin typeface="Calibri" panose="020F0502020204030204" pitchFamily="34" charset="0"/>
                <a:cs typeface="Mitra" pitchFamily="2" charset="-78"/>
              </a:rPr>
              <a:t> </a:t>
            </a:r>
            <a:r>
              <a:rPr lang="fa-IR" altLang="en-US" dirty="0" smtClean="0">
                <a:cs typeface="Mitra" pitchFamily="2" charset="-78"/>
              </a:rPr>
              <a:t>از بخش 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Mitra" pitchFamily="2" charset="-78"/>
              </a:rPr>
              <a:t>Health</a:t>
            </a:r>
            <a:r>
              <a:rPr lang="fa-IR" altLang="en-US" dirty="0" smtClean="0">
                <a:cs typeface="Mitra" pitchFamily="2" charset="-78"/>
              </a:rPr>
              <a:t> ناشر 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Mitra" pitchFamily="2" charset="-78"/>
              </a:rPr>
              <a:t>Elsevier</a:t>
            </a:r>
            <a:r>
              <a:rPr lang="fa-IR" altLang="en-US" dirty="0" smtClean="0">
                <a:cs typeface="Mitra" pitchFamily="2" charset="-78"/>
              </a:rPr>
              <a:t> است که </a:t>
            </a:r>
            <a:r>
              <a:rPr lang="fa-IR" altLang="en-US" dirty="0" err="1" smtClean="0">
                <a:cs typeface="Mitra" pitchFamily="2" charset="-78"/>
              </a:rPr>
              <a:t>يک</a:t>
            </a:r>
            <a:r>
              <a:rPr lang="fa-IR" altLang="en-US" dirty="0" smtClean="0">
                <a:cs typeface="Mitra" pitchFamily="2" charset="-78"/>
              </a:rPr>
              <a:t> منبع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Mitra" pitchFamily="2" charset="-78"/>
              </a:rPr>
              <a:t>Clinical</a:t>
            </a:r>
            <a:r>
              <a:rPr lang="en-US" altLang="en-US" dirty="0" smtClean="0">
                <a:cs typeface="Mitra" pitchFamily="2" charset="-78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Mitra" pitchFamily="2" charset="-78"/>
              </a:rPr>
              <a:t>Decision</a:t>
            </a:r>
            <a:r>
              <a:rPr lang="en-US" altLang="en-US" dirty="0" smtClean="0">
                <a:cs typeface="Mitra" pitchFamily="2" charset="-78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Mitra" pitchFamily="2" charset="-78"/>
              </a:rPr>
              <a:t>Making</a:t>
            </a:r>
            <a:r>
              <a:rPr lang="en-US" altLang="en-US" dirty="0" smtClean="0">
                <a:cs typeface="Mitra" pitchFamily="2" charset="-78"/>
              </a:rPr>
              <a:t> </a:t>
            </a:r>
            <a:r>
              <a:rPr lang="fa-IR" altLang="en-US" dirty="0" smtClean="0">
                <a:cs typeface="Mitra" pitchFamily="2" charset="-78"/>
              </a:rPr>
              <a:t> محسوب </a:t>
            </a:r>
            <a:r>
              <a:rPr lang="fa-IR" altLang="en-US" dirty="0" err="1" smtClean="0">
                <a:cs typeface="Mitra" pitchFamily="2" charset="-78"/>
              </a:rPr>
              <a:t>می‌شود</a:t>
            </a:r>
            <a:r>
              <a:rPr lang="fa-IR" altLang="en-US" dirty="0" smtClean="0">
                <a:cs typeface="Mitra" pitchFamily="2" charset="-78"/>
              </a:rPr>
              <a:t>. </a:t>
            </a:r>
          </a:p>
          <a:p>
            <a:pPr algn="just" rtl="1">
              <a:defRPr/>
            </a:pPr>
            <a:r>
              <a:rPr lang="fa-IR" altLang="en-US" dirty="0" err="1" smtClean="0">
                <a:cs typeface="Mitra" pitchFamily="2" charset="-78"/>
              </a:rPr>
              <a:t>اين</a:t>
            </a:r>
            <a:r>
              <a:rPr lang="fa-IR" altLang="en-US" dirty="0" smtClean="0">
                <a:cs typeface="Mitra" pitchFamily="2" charset="-78"/>
              </a:rPr>
              <a:t> مجموعه شامل </a:t>
            </a:r>
            <a:r>
              <a:rPr lang="fa-IR" altLang="en-US" dirty="0" err="1" smtClean="0">
                <a:cs typeface="Mitra" pitchFamily="2" charset="-78"/>
              </a:rPr>
              <a:t>بخش‌های</a:t>
            </a:r>
            <a:r>
              <a:rPr lang="fa-IR" altLang="en-US" dirty="0" smtClean="0">
                <a:cs typeface="Mitra" pitchFamily="2" charset="-78"/>
              </a:rPr>
              <a:t> </a:t>
            </a:r>
            <a:r>
              <a:rPr lang="fa-IR" altLang="en-US" dirty="0" err="1" smtClean="0">
                <a:cs typeface="Mitra" pitchFamily="2" charset="-78"/>
              </a:rPr>
              <a:t>زير</a:t>
            </a:r>
            <a:r>
              <a:rPr lang="fa-IR" altLang="en-US" dirty="0" smtClean="0">
                <a:cs typeface="Mitra" pitchFamily="2" charset="-78"/>
              </a:rPr>
              <a:t> است:</a:t>
            </a:r>
          </a:p>
          <a:p>
            <a:pPr lvl="1" algn="just" rtl="1">
              <a:defRPr/>
            </a:pPr>
            <a:r>
              <a:rPr lang="fa-IR" altLang="en-US" dirty="0" err="1" smtClean="0">
                <a:cs typeface="Mitra" pitchFamily="2" charset="-78"/>
              </a:rPr>
              <a:t>کتاب‌های</a:t>
            </a:r>
            <a:r>
              <a:rPr lang="fa-IR" altLang="en-US" dirty="0" smtClean="0">
                <a:cs typeface="Mitra" pitchFamily="2" charset="-78"/>
              </a:rPr>
              <a:t> مرجع </a:t>
            </a:r>
            <a:r>
              <a:rPr lang="fa-IR" altLang="en-US" dirty="0" err="1" smtClean="0">
                <a:cs typeface="Mitra" pitchFamily="2" charset="-78"/>
              </a:rPr>
              <a:t>بالينی</a:t>
            </a:r>
            <a:r>
              <a:rPr lang="fa-IR" altLang="en-US" dirty="0" smtClean="0">
                <a:cs typeface="Mitra" pitchFamily="2" charset="-78"/>
              </a:rPr>
              <a:t> و پايه</a:t>
            </a:r>
          </a:p>
          <a:p>
            <a:pPr lvl="1" algn="just" rtl="1">
              <a:defRPr/>
            </a:pPr>
            <a:r>
              <a:rPr lang="fa-IR" altLang="en-US" dirty="0" smtClean="0">
                <a:cs typeface="Mitra" pitchFamily="2" charset="-78"/>
              </a:rPr>
              <a:t>مجلات</a:t>
            </a:r>
          </a:p>
          <a:p>
            <a:pPr lvl="1" algn="just" rtl="1">
              <a:defRPr/>
            </a:pPr>
            <a:r>
              <a:rPr lang="fa-IR" altLang="en-US" dirty="0" err="1" smtClean="0">
                <a:cs typeface="Mitra" pitchFamily="2" charset="-78"/>
              </a:rPr>
              <a:t>مدلاين</a:t>
            </a:r>
            <a:endParaRPr lang="en-US" altLang="en-US" dirty="0" smtClean="0">
              <a:cs typeface="Mitra" pitchFamily="2" charset="-78"/>
            </a:endParaRPr>
          </a:p>
          <a:p>
            <a:pPr lvl="1" algn="just" rtl="1">
              <a:defRPr/>
            </a:pPr>
            <a:r>
              <a:rPr lang="fa-IR" altLang="en-US" dirty="0" err="1" smtClean="0">
                <a:cs typeface="Mitra" pitchFamily="2" charset="-78"/>
              </a:rPr>
              <a:t>فيلم‌های</a:t>
            </a:r>
            <a:r>
              <a:rPr lang="fa-IR" altLang="en-US" dirty="0" smtClean="0">
                <a:cs typeface="Mitra" pitchFamily="2" charset="-78"/>
              </a:rPr>
              <a:t> آموزشی</a:t>
            </a:r>
          </a:p>
          <a:p>
            <a:pPr lvl="1" algn="just" rtl="1">
              <a:defRPr/>
            </a:pPr>
            <a:r>
              <a:rPr lang="fa-IR" altLang="en-US" dirty="0" smtClean="0">
                <a:cs typeface="Mitra" pitchFamily="2" charset="-78"/>
              </a:rPr>
              <a:t>بانک اطلاعاتی </a:t>
            </a:r>
            <a:r>
              <a:rPr lang="fa-IR" altLang="en-US" dirty="0" err="1" smtClean="0">
                <a:cs typeface="Mitra" pitchFamily="2" charset="-78"/>
              </a:rPr>
              <a:t>دارويی</a:t>
            </a:r>
            <a:endParaRPr lang="fa-IR" altLang="en-US" dirty="0" smtClean="0">
              <a:cs typeface="Mitra" pitchFamily="2" charset="-78"/>
            </a:endParaRPr>
          </a:p>
          <a:p>
            <a:pPr lvl="1" algn="just" rtl="1">
              <a:defRPr/>
            </a:pPr>
            <a:r>
              <a:rPr lang="fa-IR" altLang="en-US" dirty="0" err="1" smtClean="0">
                <a:cs typeface="Mitra" pitchFamily="2" charset="-78"/>
              </a:rPr>
              <a:t>دست‌نامه‌های</a:t>
            </a:r>
            <a:r>
              <a:rPr lang="fa-IR" altLang="en-US" dirty="0" smtClean="0">
                <a:cs typeface="Mitra" pitchFamily="2" charset="-78"/>
              </a:rPr>
              <a:t> آموزش </a:t>
            </a:r>
            <a:r>
              <a:rPr lang="fa-IR" altLang="en-US" dirty="0" err="1" smtClean="0">
                <a:cs typeface="Mitra" pitchFamily="2" charset="-78"/>
              </a:rPr>
              <a:t>بيماران</a:t>
            </a:r>
            <a:endParaRPr lang="fa-IR" altLang="en-US" dirty="0" smtClean="0">
              <a:cs typeface="Mitra" pitchFamily="2" charset="-78"/>
            </a:endParaRPr>
          </a:p>
          <a:p>
            <a:pPr lvl="1" algn="just" rtl="1">
              <a:defRPr/>
            </a:pPr>
            <a:endParaRPr lang="fa-IR" altLang="en-US" dirty="0" smtClean="0">
              <a:latin typeface="Calibri" pitchFamily="34" charset="0"/>
              <a:cs typeface="Mitra" pitchFamily="2" charset="-78"/>
            </a:endParaRPr>
          </a:p>
          <a:p>
            <a:pPr marL="0" indent="0" algn="just" rtl="1">
              <a:buFont typeface="Wingdings" pitchFamily="2" charset="2"/>
              <a:buNone/>
              <a:defRPr/>
            </a:pPr>
            <a:endParaRPr lang="en-US" altLang="en-US" dirty="0" smtClean="0">
              <a:latin typeface="Calibri" pitchFamily="34" charset="0"/>
              <a:cs typeface="Mitra" pitchFamily="2" charset="-7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23850" y="401638"/>
            <a:ext cx="8569325" cy="1371600"/>
          </a:xfrm>
        </p:spPr>
        <p:txBody>
          <a:bodyPr/>
          <a:lstStyle/>
          <a:p>
            <a:pPr algn="ctr" rtl="1"/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مجموعه کتاب</a:t>
            </a:r>
            <a:r>
              <a:rPr lang="fa-IR" altLang="en-US" sz="4000" b="1" smtClean="0">
                <a:cs typeface="Mitra" pitchFamily="2" charset="-78"/>
              </a:rPr>
              <a:t>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مقاله</a:t>
            </a:r>
            <a:r>
              <a:rPr lang="fa-IR" altLang="en-US" sz="4000" b="1" smtClean="0">
                <a:cs typeface="Mitra" pitchFamily="2" charset="-78"/>
              </a:rPr>
              <a:t>، فيلم آموزشی،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گايدلاين، مدلاين </a:t>
            </a:r>
            <a:r>
              <a:rPr lang="fa-IR" altLang="en-US" sz="4000" b="1" smtClean="0">
                <a:cs typeface="Mitra" pitchFamily="2" charset="-78"/>
              </a:rPr>
              <a:t>و .. </a:t>
            </a:r>
            <a:r>
              <a:rPr lang="en-US" altLang="en-US" sz="4000" b="1" smtClean="0">
                <a:solidFill>
                  <a:srgbClr val="FF0000"/>
                </a:solidFill>
                <a:cs typeface="Mitra" pitchFamily="2" charset="-78"/>
              </a:rPr>
              <a:t>Clinical Key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57188" y="1844675"/>
            <a:ext cx="8329612" cy="4752975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+1,400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Topic </a:t>
            </a:r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Pages</a:t>
            </a:r>
          </a:p>
          <a:p>
            <a:pPr lvl="1">
              <a:defRPr/>
            </a:pP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Quick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clinical answers and summaries from Conn’s Current Therapy,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Goldman’s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Cecil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 Medicine, </a:t>
            </a:r>
            <a:r>
              <a:rPr lang="en-US" altLang="en-US" dirty="0" err="1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Ferri’s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Clinical Advisor and First Consult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dirty="0" smtClean="0">
              <a:latin typeface="Calibri" pitchFamily="34" charset="0"/>
              <a:cs typeface="Mitra" pitchFamily="2" charset="-78"/>
            </a:endParaRPr>
          </a:p>
          <a:p>
            <a:pPr>
              <a:defRPr/>
            </a:pPr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+1,200 Books</a:t>
            </a:r>
          </a:p>
          <a:p>
            <a:pPr lvl="1">
              <a:defRPr/>
            </a:pP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Elsevier’s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world-renowned medical and surgical books, including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Gray’s Anatomy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, Goldman’s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Cecil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 Medicine, </a:t>
            </a:r>
            <a:r>
              <a:rPr lang="en-US" altLang="en-US" dirty="0" err="1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Braunwald’s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Heart Disease,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Campbell’s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 Operative </a:t>
            </a:r>
            <a:r>
              <a:rPr lang="en-US" altLang="en-US" dirty="0" err="1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Orthopaedics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and </a:t>
            </a: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more</a:t>
            </a:r>
            <a:endParaRPr lang="en-US" altLang="en-US" dirty="0">
              <a:latin typeface="Calibri" pitchFamily="34" charset="0"/>
              <a:cs typeface="Mitra" pitchFamily="2" charset="-7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323850" y="573088"/>
            <a:ext cx="8569325" cy="1371600"/>
          </a:xfrm>
        </p:spPr>
        <p:txBody>
          <a:bodyPr/>
          <a:lstStyle/>
          <a:p>
            <a:pPr algn="ctr" rtl="1"/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مجموعه کتاب</a:t>
            </a:r>
            <a:r>
              <a:rPr lang="fa-IR" altLang="en-US" sz="4000" b="1" smtClean="0">
                <a:cs typeface="Mitra" pitchFamily="2" charset="-78"/>
              </a:rPr>
              <a:t>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مقاله</a:t>
            </a:r>
            <a:r>
              <a:rPr lang="fa-IR" altLang="en-US" sz="4000" b="1" smtClean="0">
                <a:cs typeface="Mitra" pitchFamily="2" charset="-78"/>
              </a:rPr>
              <a:t>، فيلم آموزشی،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گايدلاين، مدلاين </a:t>
            </a:r>
            <a:r>
              <a:rPr lang="fa-IR" altLang="en-US" sz="4000" b="1" smtClean="0">
                <a:cs typeface="Mitra" pitchFamily="2" charset="-78"/>
              </a:rPr>
              <a:t>و .. </a:t>
            </a:r>
            <a:r>
              <a:rPr lang="en-US" altLang="en-US" sz="4000" b="1" smtClean="0">
                <a:solidFill>
                  <a:srgbClr val="FF0000"/>
                </a:solidFill>
                <a:cs typeface="Mitra" pitchFamily="2" charset="-78"/>
              </a:rPr>
              <a:t>Clinical Key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57188" y="2292350"/>
            <a:ext cx="8329612" cy="4089400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+600 Journals</a:t>
            </a:r>
            <a:endParaRPr lang="en-US" altLang="en-US" dirty="0">
              <a:solidFill>
                <a:srgbClr val="FF0000"/>
              </a:solidFill>
              <a:latin typeface="Calibri" pitchFamily="34" charset="0"/>
              <a:cs typeface="Mitra" pitchFamily="2" charset="-78"/>
            </a:endParaRPr>
          </a:p>
          <a:p>
            <a:pPr lvl="1">
              <a:defRPr/>
            </a:pPr>
            <a:r>
              <a:rPr lang="en-US" altLang="en-US" dirty="0">
                <a:latin typeface="Calibri" pitchFamily="34" charset="0"/>
                <a:cs typeface="Mitra" pitchFamily="2" charset="-78"/>
              </a:rPr>
              <a:t>More than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600 top journals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 from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Elsevier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, including The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Lancet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 and Journal of the American College of </a:t>
            </a: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Cardiology</a:t>
            </a:r>
          </a:p>
          <a:p>
            <a:pPr marL="457200" lvl="1" indent="0">
              <a:buFont typeface="Wingdings" pitchFamily="2" charset="2"/>
              <a:buNone/>
              <a:defRPr/>
            </a:pPr>
            <a:endParaRPr lang="en-US" altLang="en-US" dirty="0">
              <a:latin typeface="Calibri" pitchFamily="34" charset="0"/>
              <a:cs typeface="Mitra" pitchFamily="2" charset="-78"/>
            </a:endParaRPr>
          </a:p>
          <a:p>
            <a:pPr>
              <a:defRPr/>
            </a:pPr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+17,000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Medical and Surgical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Videos</a:t>
            </a:r>
          </a:p>
          <a:p>
            <a:pPr lvl="1">
              <a:defRPr/>
            </a:pP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A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continuously updated library of searchable video content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323850" y="573088"/>
            <a:ext cx="8569325" cy="1371600"/>
          </a:xfrm>
        </p:spPr>
        <p:txBody>
          <a:bodyPr/>
          <a:lstStyle/>
          <a:p>
            <a:pPr algn="ctr" rtl="1"/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مجموعه کتاب</a:t>
            </a:r>
            <a:r>
              <a:rPr lang="fa-IR" altLang="en-US" sz="4000" b="1" smtClean="0">
                <a:cs typeface="Mitra" pitchFamily="2" charset="-78"/>
              </a:rPr>
              <a:t>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مقاله</a:t>
            </a:r>
            <a:r>
              <a:rPr lang="fa-IR" altLang="en-US" sz="4000" b="1" smtClean="0">
                <a:cs typeface="Mitra" pitchFamily="2" charset="-78"/>
              </a:rPr>
              <a:t>، فيلم آموزشی،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گايدلاين، مدلاين </a:t>
            </a:r>
            <a:r>
              <a:rPr lang="fa-IR" altLang="en-US" sz="4000" b="1" smtClean="0">
                <a:cs typeface="Mitra" pitchFamily="2" charset="-78"/>
              </a:rPr>
              <a:t>و .. </a:t>
            </a:r>
            <a:r>
              <a:rPr lang="en-US" altLang="en-US" sz="4000" b="1" smtClean="0">
                <a:solidFill>
                  <a:srgbClr val="FF0000"/>
                </a:solidFill>
                <a:cs typeface="Mitra" pitchFamily="2" charset="-78"/>
              </a:rPr>
              <a:t>Clinical Key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357188" y="2292350"/>
            <a:ext cx="8329612" cy="4089400"/>
          </a:xfrm>
        </p:spPr>
        <p:txBody>
          <a:bodyPr/>
          <a:lstStyle/>
          <a:p>
            <a:r>
              <a:rPr lang="en-US" altLang="en-US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+300</a:t>
            </a:r>
            <a:r>
              <a:rPr lang="en-US" altLang="en-US" smtClean="0">
                <a:latin typeface="Calibri" pitchFamily="34" charset="0"/>
                <a:cs typeface="Mitra" pitchFamily="2" charset="-78"/>
              </a:rPr>
              <a:t> </a:t>
            </a:r>
            <a:r>
              <a:rPr lang="en-US" altLang="en-US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Procedures Consult Videos</a:t>
            </a:r>
            <a:r>
              <a:rPr lang="en-US" altLang="en-US" smtClean="0">
                <a:latin typeface="Calibri" pitchFamily="34" charset="0"/>
                <a:cs typeface="Mitra" pitchFamily="2" charset="-78"/>
              </a:rPr>
              <a:t> and </a:t>
            </a:r>
            <a:r>
              <a:rPr lang="en-US" altLang="en-US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Articles</a:t>
            </a:r>
          </a:p>
          <a:p>
            <a:pPr lvl="1"/>
            <a:r>
              <a:rPr lang="en-US" altLang="en-US" smtClean="0">
                <a:latin typeface="Calibri" pitchFamily="34" charset="0"/>
                <a:cs typeface="Mitra" pitchFamily="2" charset="-78"/>
              </a:rPr>
              <a:t>Step-by-step procedural videos and articles to teach techniques or simply help clinicians refresh their skills</a:t>
            </a:r>
          </a:p>
          <a:p>
            <a:pPr lvl="1"/>
            <a:endParaRPr lang="en-US" altLang="en-US" smtClean="0">
              <a:latin typeface="Calibri" pitchFamily="34" charset="0"/>
              <a:cs typeface="Mitra" pitchFamily="2" charset="-78"/>
            </a:endParaRPr>
          </a:p>
          <a:p>
            <a:r>
              <a:rPr lang="en-US" altLang="en-US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+2,200,000 Images</a:t>
            </a:r>
          </a:p>
          <a:p>
            <a:pPr lvl="1"/>
            <a:r>
              <a:rPr lang="en-US" altLang="en-US" smtClean="0">
                <a:latin typeface="Calibri" pitchFamily="34" charset="0"/>
                <a:cs typeface="Mitra" pitchFamily="2" charset="-78"/>
              </a:rPr>
              <a:t>A continuously updated library of searchable images from trusted books and journal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640763" cy="4752975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Background</a:t>
            </a:r>
            <a:r>
              <a:rPr lang="en-US" altLang="en-US" sz="2800" dirty="0" smtClean="0">
                <a:latin typeface="Tahoma" pitchFamily="34" charset="0"/>
                <a:cs typeface="Mitra" pitchFamily="2" charset="-78"/>
              </a:rPr>
              <a:t> Questions</a:t>
            </a:r>
          </a:p>
          <a:p>
            <a:pPr lvl="1" eaLnBrk="1" hangingPunct="1"/>
            <a:r>
              <a:rPr lang="en-US" altLang="en-US" dirty="0" smtClean="0">
                <a:latin typeface="Tahoma" pitchFamily="34" charset="0"/>
                <a:cs typeface="Mitra" pitchFamily="2" charset="-78"/>
              </a:rPr>
              <a:t>Ask for general knowledge about a disorder.</a:t>
            </a:r>
          </a:p>
          <a:p>
            <a:pPr lvl="1" eaLnBrk="1" hangingPunct="1"/>
            <a:r>
              <a:rPr lang="en-US" altLang="en-US" dirty="0" smtClean="0">
                <a:latin typeface="Tahoma" pitchFamily="34" charset="0"/>
                <a:cs typeface="Mitra" pitchFamily="2" charset="-78"/>
              </a:rPr>
              <a:t>Two essential components: A question root (who, what, where, when, how) a disorder, or an aspect of a disorder</a:t>
            </a:r>
          </a:p>
          <a:p>
            <a:pPr eaLnBrk="1" hangingPunct="1"/>
            <a:r>
              <a:rPr lang="en-US" altLang="en-US" sz="28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Foreground</a:t>
            </a:r>
            <a:r>
              <a:rPr lang="en-US" altLang="en-US" sz="2800" dirty="0" smtClean="0">
                <a:latin typeface="Tahoma" pitchFamily="34" charset="0"/>
                <a:cs typeface="Mitra" pitchFamily="2" charset="-78"/>
              </a:rPr>
              <a:t> Questions</a:t>
            </a:r>
          </a:p>
          <a:p>
            <a:pPr lvl="1" eaLnBrk="1" hangingPunct="1"/>
            <a:r>
              <a:rPr lang="en-US" altLang="en-US" dirty="0" smtClean="0"/>
              <a:t>These questions ask for specific knowledge about diagnosis, prognosis, and treating.</a:t>
            </a:r>
            <a:br>
              <a:rPr lang="en-US" altLang="en-US" dirty="0" smtClean="0"/>
            </a:br>
            <a:r>
              <a:rPr lang="en-US" altLang="en-US" dirty="0" smtClean="0"/>
              <a:t>The Patient and/or Problem, Intervention, Comparison &amp; Outcome are included.</a:t>
            </a:r>
            <a:endParaRPr lang="en-US" altLang="en-US" dirty="0" smtClean="0">
              <a:latin typeface="Tahoma" pitchFamily="34" charset="0"/>
              <a:cs typeface="Mitra" pitchFamily="2" charset="-78"/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371600"/>
          </a:xfrm>
          <a:noFill/>
        </p:spPr>
        <p:txBody>
          <a:bodyPr/>
          <a:lstStyle/>
          <a:p>
            <a:pPr algn="ctr" eaLnBrk="1" hangingPunct="1"/>
            <a:r>
              <a:rPr lang="en-US" altLang="en-US" b="1" dirty="0" smtClean="0">
                <a:solidFill>
                  <a:srgbClr val="FF0000"/>
                </a:solidFill>
              </a:rPr>
              <a:t>Clinical</a:t>
            </a:r>
            <a:r>
              <a:rPr lang="en-US" altLang="en-US" b="1" dirty="0" smtClean="0"/>
              <a:t> 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323850" y="573088"/>
            <a:ext cx="8569325" cy="1371600"/>
          </a:xfrm>
        </p:spPr>
        <p:txBody>
          <a:bodyPr/>
          <a:lstStyle/>
          <a:p>
            <a:pPr algn="ctr" rtl="1"/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مجموعه کتاب</a:t>
            </a:r>
            <a:r>
              <a:rPr lang="fa-IR" altLang="en-US" sz="4000" b="1" smtClean="0">
                <a:cs typeface="Mitra" pitchFamily="2" charset="-78"/>
              </a:rPr>
              <a:t>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مقاله</a:t>
            </a:r>
            <a:r>
              <a:rPr lang="fa-IR" altLang="en-US" sz="4000" b="1" smtClean="0">
                <a:cs typeface="Mitra" pitchFamily="2" charset="-78"/>
              </a:rPr>
              <a:t>، فيلم آموزشی،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گايدلاين، مدلاين </a:t>
            </a:r>
            <a:r>
              <a:rPr lang="fa-IR" altLang="en-US" sz="4000" b="1" smtClean="0">
                <a:cs typeface="Mitra" pitchFamily="2" charset="-78"/>
              </a:rPr>
              <a:t>و .. </a:t>
            </a:r>
            <a:r>
              <a:rPr lang="en-US" altLang="en-US" sz="4000" b="1" smtClean="0">
                <a:solidFill>
                  <a:srgbClr val="FF0000"/>
                </a:solidFill>
                <a:cs typeface="Mitra" pitchFamily="2" charset="-78"/>
              </a:rPr>
              <a:t>Clinical Key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357188" y="2133600"/>
            <a:ext cx="8329612" cy="4535488"/>
          </a:xfrm>
        </p:spPr>
        <p:txBody>
          <a:bodyPr/>
          <a:lstStyle/>
          <a:p>
            <a:r>
              <a:rPr lang="en-US" altLang="en-US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+850 First Consult Monographs</a:t>
            </a:r>
          </a:p>
          <a:p>
            <a:pPr lvl="1"/>
            <a:r>
              <a:rPr lang="en-US" altLang="en-US" smtClean="0">
                <a:latin typeface="Calibri" pitchFamily="34" charset="0"/>
                <a:cs typeface="Mitra" pitchFamily="2" charset="-78"/>
              </a:rPr>
              <a:t>Succinct, trusted clinical answers for clinicians at the point of care</a:t>
            </a:r>
          </a:p>
          <a:p>
            <a:endParaRPr lang="en-US" altLang="en-US" smtClean="0">
              <a:latin typeface="Calibri" pitchFamily="34" charset="0"/>
              <a:cs typeface="Mitra" pitchFamily="2" charset="-78"/>
            </a:endParaRPr>
          </a:p>
          <a:p>
            <a:r>
              <a:rPr lang="en-US" altLang="en-US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+2,900 Drug Monographs</a:t>
            </a:r>
          </a:p>
          <a:p>
            <a:pPr lvl="1"/>
            <a:r>
              <a:rPr lang="en-US" altLang="en-US" smtClean="0">
                <a:latin typeface="Calibri" pitchFamily="34" charset="0"/>
                <a:cs typeface="Mitra" pitchFamily="2" charset="-78"/>
              </a:rPr>
              <a:t>Continuously updated, with detailed information about hundreds of specific prescription drugs, over-the counter products, nutritional supplements and herbals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323850" y="404813"/>
            <a:ext cx="8569325" cy="1371600"/>
          </a:xfrm>
        </p:spPr>
        <p:txBody>
          <a:bodyPr/>
          <a:lstStyle/>
          <a:p>
            <a:pPr algn="ctr" rtl="1"/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مجموعه کتاب</a:t>
            </a:r>
            <a:r>
              <a:rPr lang="fa-IR" altLang="en-US" sz="4000" b="1" smtClean="0">
                <a:cs typeface="Mitra" pitchFamily="2" charset="-78"/>
              </a:rPr>
              <a:t>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مقاله</a:t>
            </a:r>
            <a:r>
              <a:rPr lang="fa-IR" altLang="en-US" sz="4000" b="1" smtClean="0">
                <a:cs typeface="Mitra" pitchFamily="2" charset="-78"/>
              </a:rPr>
              <a:t>، فيلم آموزشی،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گايدلاين، مدلاين </a:t>
            </a:r>
            <a:r>
              <a:rPr lang="fa-IR" altLang="en-US" sz="4000" b="1" smtClean="0">
                <a:cs typeface="Mitra" pitchFamily="2" charset="-78"/>
              </a:rPr>
              <a:t>و .. </a:t>
            </a:r>
            <a:r>
              <a:rPr lang="en-US" altLang="en-US" sz="4000" b="1" smtClean="0">
                <a:solidFill>
                  <a:srgbClr val="FF0000"/>
                </a:solidFill>
                <a:cs typeface="Mitra" pitchFamily="2" charset="-78"/>
              </a:rPr>
              <a:t>Clinical Key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57188" y="1989138"/>
            <a:ext cx="8329612" cy="4608512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+15,000 Patient </a:t>
            </a: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Education </a:t>
            </a:r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Handouts</a:t>
            </a:r>
          </a:p>
          <a:p>
            <a:pPr lvl="1">
              <a:defRPr/>
            </a:pP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Educational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handouts that can incorporate institutional branding and special instructions, as well as the patient's preferred language and text </a:t>
            </a: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size</a:t>
            </a:r>
          </a:p>
          <a:p>
            <a:pPr marL="457200" lvl="1" indent="0">
              <a:buFont typeface="Wingdings" pitchFamily="2" charset="2"/>
              <a:buNone/>
              <a:defRPr/>
            </a:pPr>
            <a:endParaRPr lang="en-US" altLang="en-US" dirty="0">
              <a:latin typeface="Calibri" pitchFamily="34" charset="0"/>
              <a:cs typeface="Mitra" pitchFamily="2" charset="-78"/>
            </a:endParaRPr>
          </a:p>
          <a:p>
            <a:pPr>
              <a:defRPr/>
            </a:pPr>
            <a:r>
              <a:rPr lang="en-US" altLang="en-US" dirty="0">
                <a:solidFill>
                  <a:srgbClr val="FF0000"/>
                </a:solidFill>
                <a:latin typeface="Calibri" pitchFamily="34" charset="0"/>
                <a:cs typeface="Mitra" pitchFamily="2" charset="-78"/>
              </a:rPr>
              <a:t>MEDLINE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 </a:t>
            </a: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Abstracts</a:t>
            </a:r>
          </a:p>
          <a:p>
            <a:pPr lvl="1">
              <a:defRPr/>
            </a:pP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Fully </a:t>
            </a:r>
            <a:r>
              <a:rPr lang="en-US" altLang="en-US" dirty="0">
                <a:latin typeface="Calibri" pitchFamily="34" charset="0"/>
                <a:cs typeface="Mitra" pitchFamily="2" charset="-78"/>
              </a:rPr>
              <a:t>indexed, searchable abstracts retrieved daily from the National Library of </a:t>
            </a:r>
            <a:r>
              <a:rPr lang="en-US" altLang="en-US" dirty="0" smtClean="0">
                <a:latin typeface="Calibri" pitchFamily="34" charset="0"/>
                <a:cs typeface="Mitra" pitchFamily="2" charset="-78"/>
              </a:rPr>
              <a:t>Medicine</a:t>
            </a:r>
            <a:endParaRPr lang="en-US" altLang="en-US" dirty="0">
              <a:latin typeface="Calibri" pitchFamily="34" charset="0"/>
              <a:cs typeface="Mitra" pitchFamily="2" charset="-7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323850" y="357188"/>
            <a:ext cx="8569325" cy="1371600"/>
          </a:xfrm>
        </p:spPr>
        <p:txBody>
          <a:bodyPr/>
          <a:lstStyle/>
          <a:p>
            <a:pPr algn="ctr" rtl="1"/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کتاب</a:t>
            </a:r>
            <a:r>
              <a:rPr lang="fa-IR" altLang="en-US" sz="4000" b="1" smtClean="0">
                <a:cs typeface="Mitra" pitchFamily="2" charset="-78"/>
              </a:rPr>
              <a:t>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مقاله</a:t>
            </a:r>
            <a:r>
              <a:rPr lang="fa-IR" altLang="en-US" sz="4000" b="1" smtClean="0">
                <a:cs typeface="Mitra" pitchFamily="2" charset="-78"/>
              </a:rPr>
              <a:t>، فيلم آموزشی، </a:t>
            </a:r>
            <a:r>
              <a:rPr lang="fa-IR" altLang="en-US" sz="4000" b="1" smtClean="0">
                <a:solidFill>
                  <a:srgbClr val="FF0000"/>
                </a:solidFill>
                <a:cs typeface="Mitra" pitchFamily="2" charset="-78"/>
              </a:rPr>
              <a:t>گايدلاين، مدلاين </a:t>
            </a:r>
            <a:r>
              <a:rPr lang="fa-IR" altLang="en-US" sz="4000" b="1" smtClean="0">
                <a:cs typeface="Mitra" pitchFamily="2" charset="-78"/>
              </a:rPr>
              <a:t>و .. </a:t>
            </a:r>
            <a:r>
              <a:rPr lang="en-US" altLang="en-US" sz="4000" b="1" smtClean="0">
                <a:solidFill>
                  <a:srgbClr val="FF0000"/>
                </a:solidFill>
                <a:cs typeface="Mitra" pitchFamily="2" charset="-78"/>
              </a:rPr>
              <a:t>http://www.clinicalkey.com/</a:t>
            </a:r>
          </a:p>
        </p:txBody>
      </p:sp>
      <p:pic>
        <p:nvPicPr>
          <p:cNvPr id="45059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31975"/>
            <a:ext cx="8561388" cy="505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0" name="Rectangle 2"/>
          <p:cNvSpPr>
            <a:spLocks noChangeArrowheads="1"/>
          </p:cNvSpPr>
          <p:nvPr/>
        </p:nvSpPr>
        <p:spPr bwMode="auto">
          <a:xfrm>
            <a:off x="6300788" y="3600450"/>
            <a:ext cx="2232025" cy="3213100"/>
          </a:xfrm>
          <a:prstGeom prst="rect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371600"/>
          </a:xfrm>
        </p:spPr>
        <p:txBody>
          <a:bodyPr/>
          <a:lstStyle/>
          <a:p>
            <a:pPr algn="ctr" rtl="1"/>
            <a:r>
              <a:rPr lang="fa-IR" altLang="en-US" b="1" smtClean="0">
                <a:cs typeface="Mitra" pitchFamily="2" charset="-78"/>
              </a:rPr>
              <a:t>سامانه </a:t>
            </a:r>
            <a:r>
              <a:rPr lang="fa-IR" altLang="en-US" b="1" smtClean="0">
                <a:solidFill>
                  <a:srgbClr val="FF0000"/>
                </a:solidFill>
                <a:cs typeface="Mitra" pitchFamily="2" charset="-78"/>
              </a:rPr>
              <a:t>منبع‌ياب </a:t>
            </a:r>
            <a:r>
              <a:rPr lang="en-US" altLang="en-US" b="1" smtClean="0">
                <a:cs typeface="Mitra" pitchFamily="2" charset="-78"/>
              </a:rPr>
              <a:t>(</a:t>
            </a:r>
            <a:r>
              <a:rPr lang="en-US" altLang="en-US" b="1" smtClean="0">
                <a:solidFill>
                  <a:srgbClr val="FF0000"/>
                </a:solidFill>
                <a:cs typeface="Mitra" pitchFamily="2" charset="-78"/>
              </a:rPr>
              <a:t>R</a:t>
            </a:r>
            <a:r>
              <a:rPr lang="en-US" altLang="en-US" b="1" smtClean="0">
                <a:cs typeface="Mitra" pitchFamily="2" charset="-78"/>
              </a:rPr>
              <a:t>e</a:t>
            </a:r>
            <a:r>
              <a:rPr lang="en-US" altLang="en-US" b="1" smtClean="0">
                <a:solidFill>
                  <a:srgbClr val="FF0000"/>
                </a:solidFill>
                <a:cs typeface="Mitra" pitchFamily="2" charset="-78"/>
              </a:rPr>
              <a:t>s</a:t>
            </a:r>
            <a:r>
              <a:rPr lang="en-US" altLang="en-US" b="1" smtClean="0">
                <a:cs typeface="Mitra" pitchFamily="2" charset="-78"/>
              </a:rPr>
              <a:t>ource </a:t>
            </a:r>
            <a:r>
              <a:rPr lang="en-US" altLang="en-US" b="1" smtClean="0">
                <a:solidFill>
                  <a:srgbClr val="FF0000"/>
                </a:solidFill>
                <a:cs typeface="Mitra" pitchFamily="2" charset="-78"/>
              </a:rPr>
              <a:t>F</a:t>
            </a:r>
            <a:r>
              <a:rPr lang="en-US" altLang="en-US" b="1" smtClean="0">
                <a:cs typeface="Mitra" pitchFamily="2" charset="-78"/>
              </a:rPr>
              <a:t>inder)</a:t>
            </a:r>
            <a:r>
              <a:rPr lang="fa-IR" altLang="en-US" b="1" smtClean="0">
                <a:cs typeface="Mitra" pitchFamily="2" charset="-78"/>
              </a:rPr>
              <a:t/>
            </a:r>
            <a:br>
              <a:rPr lang="fa-IR" altLang="en-US" b="1" smtClean="0">
                <a:cs typeface="Mitra" pitchFamily="2" charset="-78"/>
              </a:rPr>
            </a:br>
            <a:r>
              <a:rPr lang="en-US" altLang="en-US" sz="3200" b="1" smtClean="0">
                <a:cs typeface="Mitra" pitchFamily="2" charset="-78"/>
              </a:rPr>
              <a:t>http://</a:t>
            </a:r>
            <a:r>
              <a:rPr lang="en-US" altLang="en-US" sz="3200" b="1" smtClean="0">
                <a:solidFill>
                  <a:srgbClr val="FF0000"/>
                </a:solidFill>
                <a:cs typeface="Mitra" pitchFamily="2" charset="-78"/>
              </a:rPr>
              <a:t>rsf</a:t>
            </a:r>
            <a:r>
              <a:rPr lang="en-US" altLang="en-US" sz="3200" b="1" smtClean="0">
                <a:cs typeface="Mitra" pitchFamily="2" charset="-78"/>
              </a:rPr>
              <a:t>.research.ac.ir/</a:t>
            </a:r>
            <a:endParaRPr lang="en-US" altLang="en-US" sz="3200" smtClean="0"/>
          </a:p>
        </p:txBody>
      </p:sp>
      <p:pic>
        <p:nvPicPr>
          <p:cNvPr id="4608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6688" y="1712913"/>
            <a:ext cx="8869362" cy="5172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43063" y="2933700"/>
            <a:ext cx="7348537" cy="1281113"/>
          </a:xfrm>
        </p:spPr>
        <p:txBody>
          <a:bodyPr/>
          <a:lstStyle/>
          <a:p>
            <a:pPr algn="r" eaLnBrk="1" hangingPunct="1"/>
            <a:r>
              <a:rPr lang="fa-IR" altLang="en-US" sz="6000" smtClean="0">
                <a:cs typeface="B Mitra" pitchFamily="2" charset="-78"/>
              </a:rPr>
              <a:t>بزنید ! </a:t>
            </a:r>
            <a:r>
              <a:rPr lang="en-US" altLang="en-US" sz="6000" smtClean="0">
                <a:cs typeface="B Mitra" pitchFamily="2" charset="-78"/>
              </a:rPr>
              <a:t> Email </a:t>
            </a:r>
            <a:r>
              <a:rPr lang="fa-IR" altLang="en-US" sz="6000" smtClean="0">
                <a:cs typeface="B Mitra" pitchFamily="2" charset="-78"/>
              </a:rPr>
              <a:t>اگر میل داشتید</a:t>
            </a:r>
            <a:endParaRPr lang="en-US" altLang="en-US" sz="6000" smtClean="0">
              <a:cs typeface="B Mitra" pitchFamily="2" charset="-78"/>
            </a:endParaRP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0125" y="4267200"/>
            <a:ext cx="7991475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800" smtClean="0"/>
              <a:t>kabiri@research.ac.ir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4800" smtClean="0"/>
              <a:t>kabiri@behdasht.gov.ir</a:t>
            </a:r>
          </a:p>
          <a:p>
            <a:pPr eaLnBrk="1" hangingPunct="1">
              <a:lnSpc>
                <a:spcPct val="90000"/>
              </a:lnSpc>
            </a:pPr>
            <a:endParaRPr lang="en-US" altLang="en-US" sz="4800" smtClean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8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8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8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/>
      <p:bldP spid="13824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ackfo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90" t="16141" r="26315" b="34737"/>
          <a:stretch>
            <a:fillRect/>
          </a:stretch>
        </p:blipFill>
        <p:spPr bwMode="auto">
          <a:xfrm>
            <a:off x="914400" y="609600"/>
            <a:ext cx="7391400" cy="470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0" y="1905000"/>
            <a:ext cx="251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400" b="1" dirty="0">
                <a:latin typeface="Times New Roman" pitchFamily="18" charset="0"/>
              </a:rPr>
              <a:t>Foreground Questions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133600" y="3657600"/>
            <a:ext cx="251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400" b="1" dirty="0">
                <a:solidFill>
                  <a:srgbClr val="FFFFFF"/>
                </a:solidFill>
                <a:latin typeface="Times New Roman" pitchFamily="18" charset="0"/>
              </a:rPr>
              <a:t>Background Questions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1447800" y="5486400"/>
            <a:ext cx="6400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979613" y="5638800"/>
            <a:ext cx="5759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b="1" dirty="0">
                <a:solidFill>
                  <a:srgbClr val="FF0000"/>
                </a:solidFill>
                <a:latin typeface="Calibri" pitchFamily="34" charset="0"/>
              </a:rPr>
              <a:t>Experience with Condition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492375"/>
            <a:ext cx="8424863" cy="3527425"/>
          </a:xfrm>
        </p:spPr>
        <p:txBody>
          <a:bodyPr/>
          <a:lstStyle/>
          <a:p>
            <a:pPr algn="r" rtl="1" eaLnBrk="1" hangingPunct="1"/>
            <a:r>
              <a:rPr lang="fa-IR" altLang="en-US" sz="3400" dirty="0" smtClean="0">
                <a:latin typeface="Tahoma" pitchFamily="34" charset="0"/>
                <a:cs typeface="Mitra" pitchFamily="2" charset="-78"/>
              </a:rPr>
              <a:t>دانش </a:t>
            </a:r>
            <a:r>
              <a:rPr lang="ar-SA" altLang="en-US" sz="3400" dirty="0" smtClean="0">
                <a:latin typeface="Tahoma" pitchFamily="34" charset="0"/>
                <a:cs typeface="Mitra" pitchFamily="2" charset="-78"/>
              </a:rPr>
              <a:t>پا</a:t>
            </a:r>
            <a:r>
              <a:rPr lang="fa-IR" altLang="en-US" sz="3400" dirty="0" smtClean="0">
                <a:latin typeface="Tahoma" pitchFamily="34" charset="0"/>
                <a:cs typeface="Mitra" pitchFamily="2" charset="-78"/>
              </a:rPr>
              <a:t>ي</a:t>
            </a:r>
            <a:r>
              <a:rPr lang="ar-SA" altLang="en-US" sz="3400" dirty="0" smtClean="0">
                <a:latin typeface="Tahoma" pitchFamily="34" charset="0"/>
                <a:cs typeface="Mitra" pitchFamily="2" charset="-78"/>
              </a:rPr>
              <a:t>ه </a:t>
            </a:r>
            <a:r>
              <a:rPr lang="en-US" altLang="en-US" sz="3400" dirty="0" smtClean="0">
                <a:latin typeface="Tahoma" pitchFamily="34" charset="0"/>
              </a:rPr>
              <a:t>(Basic Knowledge)</a:t>
            </a:r>
            <a:r>
              <a:rPr lang="ar-SA" altLang="en-US" sz="3400" dirty="0" smtClean="0">
                <a:latin typeface="Tahoma" pitchFamily="34" charset="0"/>
              </a:rPr>
              <a:t> </a:t>
            </a:r>
            <a:endParaRPr lang="en-US" altLang="en-US" sz="3400" dirty="0" smtClean="0">
              <a:latin typeface="Tahoma" pitchFamily="34" charset="0"/>
            </a:endParaRPr>
          </a:p>
          <a:p>
            <a:pPr algn="r" rtl="1" eaLnBrk="1" hangingPunct="1">
              <a:buFont typeface="Wingdings" pitchFamily="2" charset="2"/>
              <a:buNone/>
            </a:pPr>
            <a:r>
              <a:rPr lang="fa-IR" altLang="en-US" sz="3400" dirty="0" smtClean="0">
                <a:solidFill>
                  <a:srgbClr val="FF0000"/>
                </a:solidFill>
                <a:latin typeface="Tahoma" pitchFamily="34" charset="0"/>
              </a:rPr>
              <a:t>     </a:t>
            </a:r>
            <a:r>
              <a:rPr lang="ar-SA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کتاب</a:t>
            </a:r>
            <a:r>
              <a:rPr lang="fa-IR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‌</a:t>
            </a:r>
            <a:r>
              <a:rPr lang="ar-SA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ها</a:t>
            </a:r>
            <a:r>
              <a:rPr lang="fa-IR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 </a:t>
            </a:r>
            <a:r>
              <a:rPr lang="en-US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 </a:t>
            </a:r>
            <a:r>
              <a:rPr lang="arn-CL" altLang="en-US" sz="3400" dirty="0" smtClean="0">
                <a:solidFill>
                  <a:srgbClr val="FF0000"/>
                </a:solidFill>
                <a:latin typeface="Tahoma" pitchFamily="34" charset="0"/>
              </a:rPr>
              <a:t>(</a:t>
            </a:r>
            <a:r>
              <a:rPr lang="en-US" altLang="en-US" sz="3400" dirty="0" smtClean="0">
                <a:solidFill>
                  <a:srgbClr val="FF0000"/>
                </a:solidFill>
                <a:latin typeface="Tahoma" pitchFamily="34" charset="0"/>
              </a:rPr>
              <a:t>B</a:t>
            </a:r>
            <a:r>
              <a:rPr lang="arn-CL" altLang="en-US" sz="3400" dirty="0" smtClean="0">
                <a:solidFill>
                  <a:srgbClr val="FF0000"/>
                </a:solidFill>
                <a:latin typeface="Tahoma" pitchFamily="34" charset="0"/>
              </a:rPr>
              <a:t>ooks)</a:t>
            </a:r>
            <a:r>
              <a:rPr lang="fa-IR" altLang="en-US" sz="3400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altLang="en-US" sz="3400" dirty="0" smtClean="0">
                <a:solidFill>
                  <a:srgbClr val="FF0000"/>
                </a:solidFill>
                <a:latin typeface="Tahoma" pitchFamily="34" charset="0"/>
              </a:rPr>
              <a:t/>
            </a:r>
            <a:br>
              <a:rPr lang="en-GB" altLang="en-US" sz="3400" dirty="0" smtClean="0">
                <a:solidFill>
                  <a:srgbClr val="FF0000"/>
                </a:solidFill>
                <a:latin typeface="Tahoma" pitchFamily="34" charset="0"/>
              </a:rPr>
            </a:br>
            <a:endParaRPr lang="en-US" altLang="en-US" sz="3400" dirty="0" smtClean="0">
              <a:solidFill>
                <a:srgbClr val="FF0000"/>
              </a:solidFill>
              <a:latin typeface="Tahoma" pitchFamily="34" charset="0"/>
            </a:endParaRPr>
          </a:p>
          <a:p>
            <a:pPr algn="r" rtl="1" eaLnBrk="1" hangingPunct="1"/>
            <a:r>
              <a:rPr lang="fa-IR" altLang="en-US" sz="3400" dirty="0" smtClean="0">
                <a:latin typeface="Tahoma" pitchFamily="34" charset="0"/>
                <a:cs typeface="Mitra" pitchFamily="2" charset="-78"/>
              </a:rPr>
              <a:t>دانش </a:t>
            </a:r>
            <a:r>
              <a:rPr lang="ar-SA" altLang="en-US" sz="3400" dirty="0" smtClean="0">
                <a:latin typeface="Tahoma" pitchFamily="34" charset="0"/>
                <a:cs typeface="Mitra" pitchFamily="2" charset="-78"/>
              </a:rPr>
              <a:t>روزآمد </a:t>
            </a:r>
            <a:r>
              <a:rPr lang="en-US" altLang="en-US" sz="3400" dirty="0" smtClean="0">
                <a:latin typeface="Tahoma" pitchFamily="34" charset="0"/>
              </a:rPr>
              <a:t>(Updated Knowledge)</a:t>
            </a:r>
            <a:endParaRPr lang="fa-IR" altLang="en-US" sz="3400" dirty="0" smtClean="0">
              <a:latin typeface="Tahoma" pitchFamily="34" charset="0"/>
            </a:endParaRPr>
          </a:p>
          <a:p>
            <a:pPr algn="r" rtl="1" eaLnBrk="1" hangingPunct="1">
              <a:buFont typeface="Wingdings" pitchFamily="2" charset="2"/>
              <a:buNone/>
            </a:pPr>
            <a:r>
              <a:rPr lang="en-US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    </a:t>
            </a:r>
            <a:r>
              <a:rPr lang="ar-SA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مجلات </a:t>
            </a:r>
            <a:r>
              <a:rPr lang="fa-IR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و </a:t>
            </a:r>
            <a:r>
              <a:rPr lang="fa-IR" altLang="en-US" sz="3400" dirty="0" err="1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نشريات</a:t>
            </a:r>
            <a:r>
              <a:rPr lang="fa-IR" altLang="en-US" sz="3400" dirty="0" smtClean="0">
                <a:solidFill>
                  <a:srgbClr val="FF0000"/>
                </a:solidFill>
                <a:latin typeface="Tahoma" pitchFamily="34" charset="0"/>
                <a:cs typeface="Mitra" pitchFamily="2" charset="-78"/>
              </a:rPr>
              <a:t> ادواری</a:t>
            </a:r>
            <a:r>
              <a:rPr lang="en-GB" altLang="en-US" sz="3400" dirty="0" smtClean="0">
                <a:solidFill>
                  <a:srgbClr val="FF0000"/>
                </a:solidFill>
                <a:latin typeface="Tahoma" pitchFamily="34" charset="0"/>
              </a:rPr>
              <a:t> (Periodicals) 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 eaLnBrk="1" hangingPunct="1"/>
            <a:r>
              <a:rPr lang="en-US" altLang="en-US" b="1" smtClean="0"/>
              <a:t>Information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457200" y="544513"/>
            <a:ext cx="8229600" cy="1371600"/>
          </a:xfrm>
        </p:spPr>
        <p:txBody>
          <a:bodyPr/>
          <a:lstStyle/>
          <a:p>
            <a:pPr algn="ctr" rtl="1"/>
            <a:r>
              <a:rPr lang="fa-IR" altLang="en-US" b="1" smtClean="0">
                <a:cs typeface="B Mitra" pitchFamily="2" charset="-78"/>
              </a:rPr>
              <a:t>انواع 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مقالات</a:t>
            </a:r>
            <a:r>
              <a:rPr lang="fa-IR" altLang="en-US" b="1" smtClean="0">
                <a:cs typeface="B Mitra" pitchFamily="2" charset="-78"/>
              </a:rPr>
              <a:t> در علوم پزشکی</a:t>
            </a:r>
            <a:endParaRPr lang="en-US" altLang="en-US" b="1" smtClean="0">
              <a:cs typeface="B Mitra" pitchFamily="2" charset="-78"/>
            </a:endParaRPr>
          </a:p>
        </p:txBody>
      </p:sp>
      <p:sp>
        <p:nvSpPr>
          <p:cNvPr id="819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2268538"/>
            <a:ext cx="4038600" cy="3824287"/>
          </a:xfrm>
        </p:spPr>
        <p:txBody>
          <a:bodyPr/>
          <a:lstStyle/>
          <a:p>
            <a:pPr eaLnBrk="1" hangingPunct="1"/>
            <a:r>
              <a:rPr lang="en-GB" altLang="en-US" smtClean="0">
                <a:solidFill>
                  <a:srgbClr val="FF0000"/>
                </a:solidFill>
              </a:rPr>
              <a:t>Original Article</a:t>
            </a:r>
          </a:p>
          <a:p>
            <a:pPr eaLnBrk="1" hangingPunct="1"/>
            <a:r>
              <a:rPr lang="en-GB" altLang="en-US" smtClean="0">
                <a:solidFill>
                  <a:srgbClr val="FF0000"/>
                </a:solidFill>
              </a:rPr>
              <a:t>Review Article</a:t>
            </a:r>
          </a:p>
          <a:p>
            <a:pPr eaLnBrk="1" hangingPunct="1"/>
            <a:r>
              <a:rPr lang="en-GB" altLang="en-US" smtClean="0">
                <a:solidFill>
                  <a:srgbClr val="FF0000"/>
                </a:solidFill>
              </a:rPr>
              <a:t>Case Reports</a:t>
            </a:r>
          </a:p>
          <a:p>
            <a:pPr eaLnBrk="1" hangingPunct="1"/>
            <a:r>
              <a:rPr lang="en-GB" altLang="en-US" smtClean="0"/>
              <a:t>Editorial </a:t>
            </a:r>
          </a:p>
          <a:p>
            <a:pPr eaLnBrk="1" hangingPunct="1"/>
            <a:r>
              <a:rPr lang="en-GB" altLang="en-US" smtClean="0"/>
              <a:t>Short Communication (short papers)</a:t>
            </a:r>
          </a:p>
          <a:p>
            <a:pPr eaLnBrk="1" hangingPunct="1"/>
            <a:r>
              <a:rPr lang="en-GB" altLang="en-US" smtClean="0"/>
              <a:t>Letter to Editor</a:t>
            </a:r>
          </a:p>
          <a:p>
            <a:endParaRPr lang="en-US" altLang="en-US" smtClean="0"/>
          </a:p>
        </p:txBody>
      </p:sp>
      <p:sp>
        <p:nvSpPr>
          <p:cNvPr id="819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268538"/>
            <a:ext cx="4038600" cy="3752850"/>
          </a:xfrm>
        </p:spPr>
        <p:txBody>
          <a:bodyPr/>
          <a:lstStyle/>
          <a:p>
            <a:pPr algn="r" rtl="1"/>
            <a:r>
              <a:rPr lang="fa-IR" altLang="en-US" sz="3200" smtClean="0">
                <a:cs typeface="B Mitra" pitchFamily="2" charset="-78"/>
              </a:rPr>
              <a:t>مقاله </a:t>
            </a:r>
            <a:r>
              <a:rPr lang="fa-IR" altLang="en-US" sz="3200" smtClean="0">
                <a:solidFill>
                  <a:srgbClr val="FF0000"/>
                </a:solidFill>
                <a:cs typeface="B Mitra" pitchFamily="2" charset="-78"/>
              </a:rPr>
              <a:t>پژوهشی اصيل</a:t>
            </a:r>
          </a:p>
          <a:p>
            <a:pPr algn="r" rtl="1"/>
            <a:r>
              <a:rPr lang="fa-IR" altLang="en-US" sz="3200" smtClean="0">
                <a:cs typeface="B Mitra" pitchFamily="2" charset="-78"/>
              </a:rPr>
              <a:t>مقاله </a:t>
            </a:r>
            <a:r>
              <a:rPr lang="fa-IR" altLang="en-US" sz="3200" smtClean="0">
                <a:solidFill>
                  <a:srgbClr val="FF0000"/>
                </a:solidFill>
                <a:cs typeface="B Mitra" pitchFamily="2" charset="-78"/>
              </a:rPr>
              <a:t>مروری</a:t>
            </a:r>
          </a:p>
          <a:p>
            <a:pPr algn="r" rtl="1"/>
            <a:r>
              <a:rPr lang="fa-IR" altLang="en-US" sz="3200" smtClean="0">
                <a:cs typeface="B Mitra" pitchFamily="2" charset="-78"/>
              </a:rPr>
              <a:t>مقاله </a:t>
            </a:r>
            <a:r>
              <a:rPr lang="fa-IR" altLang="en-US" sz="3200" smtClean="0">
                <a:solidFill>
                  <a:srgbClr val="FF0000"/>
                </a:solidFill>
                <a:cs typeface="B Mitra" pitchFamily="2" charset="-78"/>
              </a:rPr>
              <a:t>گزارش مورد</a:t>
            </a:r>
          </a:p>
          <a:p>
            <a:pPr algn="r" rtl="1"/>
            <a:r>
              <a:rPr lang="fa-IR" altLang="en-US" sz="3200" smtClean="0">
                <a:cs typeface="B Mitra" pitchFamily="2" charset="-78"/>
              </a:rPr>
              <a:t>سرمقاله (سخن سردبير)</a:t>
            </a:r>
          </a:p>
          <a:p>
            <a:pPr algn="r" rtl="1"/>
            <a:r>
              <a:rPr lang="fa-IR" altLang="en-US" sz="3200" smtClean="0">
                <a:cs typeface="B Mitra" pitchFamily="2" charset="-78"/>
              </a:rPr>
              <a:t>مقاله کوتاه</a:t>
            </a:r>
          </a:p>
          <a:p>
            <a:pPr algn="r" rtl="1"/>
            <a:r>
              <a:rPr lang="fa-IR" altLang="en-US" sz="3200" smtClean="0">
                <a:cs typeface="B Mitra" pitchFamily="2" charset="-78"/>
              </a:rPr>
              <a:t>نامه به سردبير</a:t>
            </a:r>
          </a:p>
          <a:p>
            <a:pPr algn="r" rtl="1"/>
            <a:endParaRPr lang="en-US" altLang="en-US" sz="3200" smtClean="0"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>
          <a:xfrm>
            <a:off x="457200" y="544513"/>
            <a:ext cx="8229600" cy="1371600"/>
          </a:xfrm>
        </p:spPr>
        <p:txBody>
          <a:bodyPr/>
          <a:lstStyle/>
          <a:p>
            <a:pPr algn="ctr" rtl="1"/>
            <a:r>
              <a:rPr lang="fa-IR" altLang="en-US" b="1" smtClean="0">
                <a:cs typeface="B Mitra" pitchFamily="2" charset="-78"/>
              </a:rPr>
              <a:t>انواع 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مقالات</a:t>
            </a:r>
            <a:r>
              <a:rPr lang="fa-IR" altLang="en-US" b="1" smtClean="0">
                <a:cs typeface="B Mitra" pitchFamily="2" charset="-78"/>
              </a:rPr>
              <a:t> </a:t>
            </a:r>
            <a:r>
              <a:rPr lang="fa-IR" altLang="en-US" b="1" smtClean="0">
                <a:solidFill>
                  <a:srgbClr val="FF0000"/>
                </a:solidFill>
                <a:cs typeface="B Mitra" pitchFamily="2" charset="-78"/>
              </a:rPr>
              <a:t>مروری</a:t>
            </a:r>
            <a:r>
              <a:rPr lang="fa-IR" altLang="en-US" b="1" smtClean="0">
                <a:cs typeface="B Mitra" pitchFamily="2" charset="-78"/>
              </a:rPr>
              <a:t> در علوم پزشکی</a:t>
            </a:r>
            <a:endParaRPr lang="en-US" altLang="en-US" b="1" smtClean="0">
              <a:cs typeface="B Mitra" pitchFamily="2" charset="-78"/>
            </a:endParaRPr>
          </a:p>
        </p:txBody>
      </p:sp>
      <p:sp>
        <p:nvSpPr>
          <p:cNvPr id="9219" name="Content Placeholder 4"/>
          <p:cNvSpPr>
            <a:spLocks noGrp="1"/>
          </p:cNvSpPr>
          <p:nvPr>
            <p:ph sz="half" idx="1"/>
          </p:nvPr>
        </p:nvSpPr>
        <p:spPr>
          <a:xfrm>
            <a:off x="457200" y="2420938"/>
            <a:ext cx="4038600" cy="3824287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w"/>
            </a:pPr>
            <a:r>
              <a:rPr lang="en-US" altLang="en-US" smtClean="0">
                <a:solidFill>
                  <a:srgbClr val="FF0000"/>
                </a:solidFill>
              </a:rPr>
              <a:t>Traditional</a:t>
            </a:r>
            <a:r>
              <a:rPr lang="en-US" altLang="en-US" smtClean="0"/>
              <a:t> Review Articles </a:t>
            </a:r>
            <a:r>
              <a:rPr lang="fa-IR" altLang="en-US" smtClean="0"/>
              <a:t/>
            </a:r>
            <a:br>
              <a:rPr lang="fa-IR" altLang="en-US" smtClean="0"/>
            </a:br>
            <a:r>
              <a:rPr lang="en-US" altLang="en-US" smtClean="0"/>
              <a:t>(Narrative Review)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w"/>
            </a:pPr>
            <a:endParaRPr lang="en-US" altLang="en-US" smtClean="0"/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w"/>
            </a:pPr>
            <a:r>
              <a:rPr lang="en-US" altLang="en-US" smtClean="0">
                <a:solidFill>
                  <a:srgbClr val="FF0000"/>
                </a:solidFill>
              </a:rPr>
              <a:t>Systematic</a:t>
            </a:r>
            <a:r>
              <a:rPr lang="en-US" altLang="en-US" smtClean="0"/>
              <a:t> Review   (Meta-analysis)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w"/>
            </a:pPr>
            <a:endParaRPr lang="en-US" altLang="en-US" smtClean="0"/>
          </a:p>
        </p:txBody>
      </p:sp>
      <p:sp>
        <p:nvSpPr>
          <p:cNvPr id="9220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268538"/>
            <a:ext cx="4038600" cy="3752850"/>
          </a:xfrm>
        </p:spPr>
        <p:txBody>
          <a:bodyPr/>
          <a:lstStyle/>
          <a:p>
            <a:pPr algn="r" rtl="1"/>
            <a:r>
              <a:rPr lang="fa-IR" altLang="en-US" sz="3600" smtClean="0">
                <a:cs typeface="B Mitra" pitchFamily="2" charset="-78"/>
              </a:rPr>
              <a:t>مقالات </a:t>
            </a:r>
            <a:r>
              <a:rPr lang="fa-IR" altLang="en-US" sz="3600" smtClean="0">
                <a:solidFill>
                  <a:srgbClr val="FF0000"/>
                </a:solidFill>
                <a:cs typeface="B Mitra" pitchFamily="2" charset="-78"/>
              </a:rPr>
              <a:t>مروری سنتی</a:t>
            </a:r>
            <a:br>
              <a:rPr lang="fa-IR" altLang="en-US" sz="3600" smtClean="0">
                <a:solidFill>
                  <a:srgbClr val="FF0000"/>
                </a:solidFill>
                <a:cs typeface="B Mitra" pitchFamily="2" charset="-78"/>
              </a:rPr>
            </a:br>
            <a:r>
              <a:rPr lang="fa-IR" altLang="en-US" sz="3600" smtClean="0">
                <a:solidFill>
                  <a:srgbClr val="FF0000"/>
                </a:solidFill>
                <a:cs typeface="B Mitra" pitchFamily="2" charset="-78"/>
              </a:rPr>
              <a:t>مرور روايتی </a:t>
            </a:r>
          </a:p>
          <a:p>
            <a:pPr algn="r" rtl="1"/>
            <a:endParaRPr lang="fa-IR" altLang="en-US" sz="3600" smtClean="0">
              <a:solidFill>
                <a:srgbClr val="FF0000"/>
              </a:solidFill>
              <a:cs typeface="B Mitra" pitchFamily="2" charset="-78"/>
            </a:endParaRPr>
          </a:p>
          <a:p>
            <a:pPr algn="r" rtl="1"/>
            <a:r>
              <a:rPr lang="fa-IR" altLang="en-US" sz="3600" smtClean="0">
                <a:cs typeface="B Mitra" pitchFamily="2" charset="-78"/>
              </a:rPr>
              <a:t>مقالات </a:t>
            </a:r>
            <a:r>
              <a:rPr lang="fa-IR" altLang="en-US" sz="3600" smtClean="0">
                <a:solidFill>
                  <a:srgbClr val="FF0000"/>
                </a:solidFill>
                <a:cs typeface="B Mitra" pitchFamily="2" charset="-78"/>
              </a:rPr>
              <a:t>مروری نظام‌مند</a:t>
            </a:r>
            <a:br>
              <a:rPr lang="fa-IR" altLang="en-US" sz="3600" smtClean="0">
                <a:solidFill>
                  <a:srgbClr val="FF0000"/>
                </a:solidFill>
                <a:cs typeface="B Mitra" pitchFamily="2" charset="-78"/>
              </a:rPr>
            </a:br>
            <a:r>
              <a:rPr lang="fa-IR" altLang="en-US" sz="3600" smtClean="0">
                <a:solidFill>
                  <a:srgbClr val="FF0000"/>
                </a:solidFill>
                <a:cs typeface="B Mitra" pitchFamily="2" charset="-78"/>
              </a:rPr>
              <a:t>مرور ساختاردار</a:t>
            </a:r>
            <a:endParaRPr lang="en-US" altLang="en-US" sz="3600" smtClean="0">
              <a:solidFill>
                <a:srgbClr val="FF0000"/>
              </a:solidFill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211455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4400" smtClean="0"/>
              <a:t>Half-time or Half-life of</a:t>
            </a:r>
            <a:br>
              <a:rPr lang="en-US" altLang="en-US" sz="4400" smtClean="0"/>
            </a:br>
            <a:r>
              <a:rPr lang="en-US" altLang="en-US" sz="4400" smtClean="0"/>
              <a:t> Clinical Medical Science is now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1431925" y="4191000"/>
            <a:ext cx="6340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a-IR" altLang="en-US" sz="1800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1431925" y="4232275"/>
            <a:ext cx="672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a-IR" altLang="en-US" sz="1800"/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en-US" altLang="en-US" sz="4400" b="1"/>
              <a:t>about </a:t>
            </a:r>
            <a:r>
              <a:rPr lang="en-US" altLang="en-US" sz="4400" b="1">
                <a:solidFill>
                  <a:srgbClr val="FF0000"/>
                </a:solidFill>
              </a:rPr>
              <a:t>6 Month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1219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4400" smtClean="0"/>
              <a:t>Doubling time of</a:t>
            </a:r>
            <a:br>
              <a:rPr lang="en-US" altLang="en-US" sz="4400" smtClean="0"/>
            </a:br>
            <a:r>
              <a:rPr lang="en-US" altLang="en-US" sz="4400" smtClean="0"/>
              <a:t> biomedical science was</a:t>
            </a: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431925" y="4191000"/>
            <a:ext cx="6340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a-IR" altLang="en-US" sz="1800"/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1431925" y="4232275"/>
            <a:ext cx="672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a-IR" altLang="en-US" sz="1800"/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en-US" altLang="en-US" sz="4400" b="1"/>
              <a:t>about </a:t>
            </a:r>
            <a:r>
              <a:rPr lang="en-US" altLang="en-US" sz="4400" b="1">
                <a:solidFill>
                  <a:srgbClr val="FF0000"/>
                </a:solidFill>
              </a:rPr>
              <a:t>19 years in 1991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4"/>
</p:tagLst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1911</TotalTime>
  <Words>1084</Words>
  <Application>Microsoft Office PowerPoint</Application>
  <PresentationFormat>On-screen Show (4:3)</PresentationFormat>
  <Paragraphs>231</Paragraphs>
  <Slides>34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9" baseType="lpstr">
      <vt:lpstr>PMingLiU</vt:lpstr>
      <vt:lpstr>SimSun</vt:lpstr>
      <vt:lpstr>Arial</vt:lpstr>
      <vt:lpstr>Arial Black</vt:lpstr>
      <vt:lpstr>B Mitra</vt:lpstr>
      <vt:lpstr>B Nazanin</vt:lpstr>
      <vt:lpstr>B Titr</vt:lpstr>
      <vt:lpstr>Calibri</vt:lpstr>
      <vt:lpstr>Mitra</vt:lpstr>
      <vt:lpstr>Symbol</vt:lpstr>
      <vt:lpstr>Tahoma</vt:lpstr>
      <vt:lpstr>Times New Roman</vt:lpstr>
      <vt:lpstr>Verdana</vt:lpstr>
      <vt:lpstr>Wingdings</vt:lpstr>
      <vt:lpstr>Pixel</vt:lpstr>
      <vt:lpstr>آشنايی با منابع نوين  اطلاعات بالينی و نقش آن‌ها در تصميم‌سازی اثربخش درمانی</vt:lpstr>
      <vt:lpstr>Clinical Questions</vt:lpstr>
      <vt:lpstr>Clinical Questions</vt:lpstr>
      <vt:lpstr>PowerPoint Presentation</vt:lpstr>
      <vt:lpstr>Information Resources</vt:lpstr>
      <vt:lpstr>انواع مقالات در علوم پزشکی</vt:lpstr>
      <vt:lpstr>انواع مقالات مروری در علوم پزشکی</vt:lpstr>
      <vt:lpstr>PowerPoint Presentation</vt:lpstr>
      <vt:lpstr>PowerPoint Presentation</vt:lpstr>
      <vt:lpstr>PowerPoint Presentation</vt:lpstr>
      <vt:lpstr>So you work in a job which: </vt:lpstr>
      <vt:lpstr>PowerPoint Presentation</vt:lpstr>
      <vt:lpstr>طراحی سئوال بالينی در قالب‌ PICO </vt:lpstr>
      <vt:lpstr>What is ‘level of evidence’? سطوح شواهد چيست؟</vt:lpstr>
      <vt:lpstr>Hierarchy of studies سلسله مراتب مطالعات</vt:lpstr>
      <vt:lpstr>Evidence Pyramid هرم شواهد</vt:lpstr>
      <vt:lpstr>Levels of Evidence</vt:lpstr>
      <vt:lpstr>انواع بانک‌های اطلاعاتی  در علوم پزشکی</vt:lpstr>
      <vt:lpstr>انواع منابع اطلاعاتی در پزشکی بالينی</vt:lpstr>
      <vt:lpstr>Primary Resources منابع اطلاعاتی اوليه</vt:lpstr>
      <vt:lpstr>Secondary Resources منابع اطلاعاتی ثانويه</vt:lpstr>
      <vt:lpstr>Tertiary Resources منابع اطلاعاتی ثالثيه</vt:lpstr>
      <vt:lpstr>UpToDate Level of Evidence</vt:lpstr>
      <vt:lpstr>UpToDate Level of Evidence</vt:lpstr>
      <vt:lpstr>Clinical Key www.clinicalkey.com</vt:lpstr>
      <vt:lpstr>دسترسي به مجموعه کتاب، مقاله، فيلم آموزشی، گايدلاين، مدلاين و .. Clinical Key</vt:lpstr>
      <vt:lpstr>مجموعه کتاب، مقاله، فيلم آموزشی، گايدلاين، مدلاين و .. Clinical Key</vt:lpstr>
      <vt:lpstr>مجموعه کتاب، مقاله، فيلم آموزشی، گايدلاين، مدلاين و .. Clinical Key</vt:lpstr>
      <vt:lpstr>مجموعه کتاب، مقاله، فيلم آموزشی، گايدلاين، مدلاين و .. Clinical Key</vt:lpstr>
      <vt:lpstr>مجموعه کتاب، مقاله، فيلم آموزشی، گايدلاين، مدلاين و .. Clinical Key</vt:lpstr>
      <vt:lpstr>مجموعه کتاب، مقاله، فيلم آموزشی، گايدلاين، مدلاين و .. Clinical Key</vt:lpstr>
      <vt:lpstr>کتاب، مقاله، فيلم آموزشی، گايدلاين، مدلاين و .. http://www.clinicalkey.com/</vt:lpstr>
      <vt:lpstr>سامانه منبع‌ياب (Resource Finder) http://rsf.research.ac.ir/</vt:lpstr>
      <vt:lpstr>بزنید !  Email اگر میل داشتید</vt:lpstr>
    </vt:vector>
  </TitlesOfParts>
  <Company>hoiufm9fy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Payam Kabiri</dc:creator>
  <cp:lastModifiedBy>Maryam-Goodarzi</cp:lastModifiedBy>
  <cp:revision>100</cp:revision>
  <dcterms:created xsi:type="dcterms:W3CDTF">2006-04-22T19:18:51Z</dcterms:created>
  <dcterms:modified xsi:type="dcterms:W3CDTF">2019-02-03T05:44:24Z</dcterms:modified>
</cp:coreProperties>
</file>